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71" r:id="rId13"/>
    <p:sldId id="270" r:id="rId14"/>
    <p:sldId id="269" r:id="rId15"/>
    <p:sldId id="264" r:id="rId16"/>
    <p:sldId id="265" r:id="rId17"/>
    <p:sldId id="266" r:id="rId18"/>
    <p:sldId id="267" r:id="rId19"/>
    <p:sldId id="268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27" autoAdjust="0"/>
    <p:restoredTop sz="94660"/>
  </p:normalViewPr>
  <p:slideViewPr>
    <p:cSldViewPr snapToGrid="0">
      <p:cViewPr>
        <p:scale>
          <a:sx n="140" d="100"/>
          <a:sy n="140" d="100"/>
        </p:scale>
        <p:origin x="-804" y="19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Zeszyt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Arkusz_programu_Microsoft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/>
          <a:lstStyle/>
          <a:p>
            <a:pPr>
              <a:defRPr sz="1800"/>
            </a:pPr>
            <a:r>
              <a:rPr lang="en-GB" sz="1800" noProof="0" dirty="0" smtClean="0"/>
              <a:t>Gender</a:t>
            </a:r>
            <a:endParaRPr lang="en-GB" sz="1800" noProof="0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explosion val="25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51,85%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separator> </c:separator>
            </c:dLbl>
            <c:numFmt formatCode="0.00%" sourceLinked="0"/>
            <c:txPr>
              <a:bodyPr/>
              <a:lstStyle/>
              <a:p>
                <a:pPr>
                  <a:defRPr sz="1200"/>
                </a:pPr>
                <a:endParaRPr lang="pl-PL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eparator> </c:separator>
            <c:showLeaderLines val="1"/>
          </c:dLbls>
          <c:cat>
            <c:strRef>
              <c:f>Arkusz1!$B$3:$B$4</c:f>
              <c:strCache>
                <c:ptCount val="2"/>
                <c:pt idx="0">
                  <c:v>Man</c:v>
                </c:pt>
                <c:pt idx="1">
                  <c:v>Woman</c:v>
                </c:pt>
              </c:strCache>
            </c:strRef>
          </c:cat>
          <c:val>
            <c:numRef>
              <c:f>Arkusz1!$C$3:$C$4</c:f>
              <c:numCache>
                <c:formatCode>General</c:formatCode>
                <c:ptCount val="2"/>
                <c:pt idx="0">
                  <c:v>14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200"/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pl-PL" dirty="0" smtClean="0"/>
              <a:t>Age</a:t>
            </a:r>
            <a:endParaRPr lang="en-US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Wiek</c:v>
                </c:pt>
              </c:strCache>
            </c:strRef>
          </c:tx>
          <c:dPt>
            <c:idx val="0"/>
            <c:bubble3D val="0"/>
            <c:explosion val="25"/>
          </c:dPt>
          <c:dPt>
            <c:idx val="1"/>
            <c:bubble3D val="0"/>
            <c:explosion val="29"/>
          </c:dPt>
          <c:dPt>
            <c:idx val="2"/>
            <c:bubble3D val="0"/>
            <c:explosion val="23"/>
          </c:dPt>
          <c:dPt>
            <c:idx val="3"/>
            <c:bubble3D val="0"/>
            <c:explosion val="23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15%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41%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8.3947299894599786E-2"/>
                  <c:y val="0.1335830631465184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Arkusz1!$A$2:$A$5</c:f>
              <c:strCache>
                <c:ptCount val="4"/>
                <c:pt idx="0">
                  <c:v>18-34</c:v>
                </c:pt>
                <c:pt idx="1">
                  <c:v>35-50</c:v>
                </c:pt>
                <c:pt idx="2">
                  <c:v>51-64</c:v>
                </c:pt>
                <c:pt idx="3">
                  <c:v>65 and older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4</c:v>
                </c:pt>
                <c:pt idx="1">
                  <c:v>11</c:v>
                </c:pt>
                <c:pt idx="2">
                  <c:v>9</c:v>
                </c:pt>
                <c:pt idx="3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Does the CloudA system have a positive impact on your efficiency as a lecturer?</c:v>
                </c:pt>
              </c:strCache>
            </c:strRef>
          </c:tx>
          <c:dLbls>
            <c:dLbl>
              <c:idx val="0"/>
              <c:layout>
                <c:manualLayout>
                  <c:x val="-0.11361050883132362"/>
                  <c:y val="-0.1275170993381805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70%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0675314136457581"/>
                  <c:y val="0.10193025685432848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26%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7.8219026969454913E-3"/>
                  <c:y val="3.6944958079560817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delete val="1"/>
            </c:dLbl>
            <c:dLbl>
              <c:idx val="4"/>
              <c:delete val="1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Arkusz1!$A$2:$A$6</c:f>
              <c:strCache>
                <c:ptCount val="5"/>
                <c:pt idx="0">
                  <c:v>Definitely yes</c:v>
                </c:pt>
                <c:pt idx="1">
                  <c:v>Yes</c:v>
                </c:pt>
                <c:pt idx="2">
                  <c:v>Hard to say</c:v>
                </c:pt>
                <c:pt idx="3">
                  <c:v>No</c:v>
                </c:pt>
                <c:pt idx="4">
                  <c:v>Definitely no</c:v>
                </c:pt>
              </c:strCache>
            </c:strRef>
          </c:cat>
          <c:val>
            <c:numRef>
              <c:f>Arkusz1!$B$2:$B$6</c:f>
              <c:numCache>
                <c:formatCode>General</c:formatCode>
                <c:ptCount val="5"/>
                <c:pt idx="0">
                  <c:v>19</c:v>
                </c:pt>
                <c:pt idx="1">
                  <c:v>7</c:v>
                </c:pt>
                <c:pt idx="2">
                  <c:v>1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Do you use the AI tools available in the CloudA system?</a:t>
            </a:r>
            <a:endParaRPr lang="pl-PL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4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400" dirty="0">
                        <a:solidFill>
                          <a:schemeClr val="bg2"/>
                        </a:solidFill>
                      </a:rPr>
                      <a:t>7,41%</a:t>
                    </a:r>
                    <a:endParaRPr lang="en-US" dirty="0">
                      <a:solidFill>
                        <a:schemeClr val="bg2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62,96%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delete val="1"/>
            </c:dLbl>
            <c:numFmt formatCode="0.00%" sourceLinked="0"/>
            <c:txPr>
              <a:bodyPr/>
              <a:lstStyle/>
              <a:p>
                <a:pPr>
                  <a:defRPr sz="1400"/>
                </a:pPr>
                <a:endParaRPr lang="pl-PL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Arkusz1!$A$2:$A$7</c:f>
              <c:strCache>
                <c:ptCount val="6"/>
                <c:pt idx="0">
                  <c:v>Yes, I use it often</c:v>
                </c:pt>
                <c:pt idx="1">
                  <c:v>Yes, I use it occasionally</c:v>
                </c:pt>
                <c:pt idx="2">
                  <c:v>No, I don't use it</c:v>
                </c:pt>
                <c:pt idx="3">
                  <c:v>No, I don't know of any AI mechanisms used in the CloudA system</c:v>
                </c:pt>
                <c:pt idx="4">
                  <c:v>No, I don't know how to use the AI mechanisms in the CloudA system</c:v>
                </c:pt>
                <c:pt idx="5">
                  <c:v>No, I have ethical concerns about using AI</c:v>
                </c:pt>
              </c:strCache>
            </c:strRef>
          </c:cat>
          <c:val>
            <c:numRef>
              <c:f>Arkusz1!$B$2:$B$7</c:f>
              <c:numCache>
                <c:formatCode>General</c:formatCode>
                <c:ptCount val="6"/>
                <c:pt idx="0">
                  <c:v>7.4074074069999996E-2</c:v>
                </c:pt>
                <c:pt idx="1">
                  <c:v>0.62962962960000002</c:v>
                </c:pt>
                <c:pt idx="2">
                  <c:v>0.18518518519999999</c:v>
                </c:pt>
                <c:pt idx="3">
                  <c:v>7.4074074069999996E-2</c:v>
                </c:pt>
                <c:pt idx="4">
                  <c:v>3.7037037039999998E-2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7507618742001252"/>
          <c:y val="0.15422282377814442"/>
          <c:w val="0.31559436594472828"/>
          <c:h val="0.83125302561771997"/>
        </c:manualLayout>
      </c:layout>
      <c:overlay val="0"/>
      <c:txPr>
        <a:bodyPr/>
        <a:lstStyle/>
        <a:p>
          <a:pPr>
            <a:defRPr sz="1400"/>
          </a:pPr>
          <a:endParaRPr lang="pl-PL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753147673234789"/>
          <c:y val="3.7826732085624974E-2"/>
          <c:w val="0.73949134631493485"/>
          <c:h val="0.688343884778221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2026</c:v>
                </c:pt>
              </c:strCache>
            </c:strRef>
          </c:tx>
          <c:invertIfNegative val="0"/>
          <c:cat>
            <c:strRef>
              <c:f>Arkusz1!$A$2:$A$7</c:f>
              <c:strCache>
                <c:ptCount val="6"/>
                <c:pt idx="0">
                  <c:v>Yes, I use it often</c:v>
                </c:pt>
                <c:pt idx="1">
                  <c:v>Yes, I use it occasionally</c:v>
                </c:pt>
                <c:pt idx="2">
                  <c:v>No, I don't use it</c:v>
                </c:pt>
                <c:pt idx="3">
                  <c:v>No, I don't know of any AI mechanisms used in the CloudA system</c:v>
                </c:pt>
                <c:pt idx="4">
                  <c:v>No, I don't know how to use the AI mechanisms in the CloudA system</c:v>
                </c:pt>
                <c:pt idx="5">
                  <c:v>No, I have ethical concerns about using AI</c:v>
                </c:pt>
              </c:strCache>
            </c:strRef>
          </c:cat>
          <c:val>
            <c:numRef>
              <c:f>Arkusz1!$B$2:$B$7</c:f>
              <c:numCache>
                <c:formatCode>0.00%</c:formatCode>
                <c:ptCount val="6"/>
                <c:pt idx="0">
                  <c:v>7.4074074069999996E-2</c:v>
                </c:pt>
                <c:pt idx="1">
                  <c:v>0.62962962960000002</c:v>
                </c:pt>
                <c:pt idx="2">
                  <c:v>0.18518518519999999</c:v>
                </c:pt>
                <c:pt idx="3">
                  <c:v>7.4074074069999996E-2</c:v>
                </c:pt>
                <c:pt idx="4">
                  <c:v>3.7037037039999998E-2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cat>
            <c:strRef>
              <c:f>Arkusz1!$A$2:$A$7</c:f>
              <c:strCache>
                <c:ptCount val="6"/>
                <c:pt idx="0">
                  <c:v>Yes, I use it often</c:v>
                </c:pt>
                <c:pt idx="1">
                  <c:v>Yes, I use it occasionally</c:v>
                </c:pt>
                <c:pt idx="2">
                  <c:v>No, I don't use it</c:v>
                </c:pt>
                <c:pt idx="3">
                  <c:v>No, I don't know of any AI mechanisms used in the CloudA system</c:v>
                </c:pt>
                <c:pt idx="4">
                  <c:v>No, I don't know how to use the AI mechanisms in the CloudA system</c:v>
                </c:pt>
                <c:pt idx="5">
                  <c:v>No, I have ethical concerns about using AI</c:v>
                </c:pt>
              </c:strCache>
            </c:strRef>
          </c:cat>
          <c:val>
            <c:numRef>
              <c:f>Arkusz1!$C$2:$C$7</c:f>
              <c:numCache>
                <c:formatCode>0.00%</c:formatCode>
                <c:ptCount val="6"/>
                <c:pt idx="0">
                  <c:v>0.20588235290000001</c:v>
                </c:pt>
                <c:pt idx="1">
                  <c:v>0.5</c:v>
                </c:pt>
                <c:pt idx="2">
                  <c:v>0.23529411759999999</c:v>
                </c:pt>
                <c:pt idx="3">
                  <c:v>0</c:v>
                </c:pt>
                <c:pt idx="4">
                  <c:v>0.1176470588</c:v>
                </c:pt>
                <c:pt idx="5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671424"/>
        <c:axId val="137672960"/>
      </c:barChart>
      <c:catAx>
        <c:axId val="137671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pl-PL"/>
          </a:p>
        </c:txPr>
        <c:crossAx val="137672960"/>
        <c:crosses val="autoZero"/>
        <c:auto val="1"/>
        <c:lblAlgn val="ctr"/>
        <c:lblOffset val="100"/>
        <c:noMultiLvlLbl val="0"/>
      </c:catAx>
      <c:valAx>
        <c:axId val="137672960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13767142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Automatic generation of test questions based on the materials</c:v>
                </c:pt>
              </c:strCache>
            </c:strRef>
          </c:tx>
          <c:invertIfNegative val="0"/>
          <c:cat>
            <c:strRef>
              <c:f>Arkusz1!$A$2:$A$7</c:f>
              <c:strCache>
                <c:ptCount val="6"/>
                <c:pt idx="0">
                  <c:v>I don't use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</c:strCache>
            </c:strRef>
          </c:cat>
          <c:val>
            <c:numRef>
              <c:f>Arkusz1!$B$2:$B$7</c:f>
              <c:numCache>
                <c:formatCode>0.00%</c:formatCode>
                <c:ptCount val="6"/>
                <c:pt idx="0">
                  <c:v>0.40740740740740738</c:v>
                </c:pt>
                <c:pt idx="1">
                  <c:v>7.407407407407407E-2</c:v>
                </c:pt>
                <c:pt idx="2">
                  <c:v>3.7037037037037035E-2</c:v>
                </c:pt>
                <c:pt idx="3">
                  <c:v>3.7037037037037035E-2</c:v>
                </c:pt>
                <c:pt idx="4">
                  <c:v>0.22222222222222221</c:v>
                </c:pt>
                <c:pt idx="5">
                  <c:v>0.22222222222222221</c:v>
                </c:pt>
              </c:numCache>
            </c:numRef>
          </c:val>
        </c:ser>
        <c:ser>
          <c:idx val="1"/>
          <c:order val="1"/>
          <c:tx>
            <c:strRef>
              <c:f>Arkusz1!$C$1</c:f>
              <c:strCache>
                <c:ptCount val="1"/>
                <c:pt idx="0">
                  <c:v>Automatic generation of answers to test questions</c:v>
                </c:pt>
              </c:strCache>
            </c:strRef>
          </c:tx>
          <c:invertIfNegative val="0"/>
          <c:cat>
            <c:strRef>
              <c:f>Arkusz1!$A$2:$A$7</c:f>
              <c:strCache>
                <c:ptCount val="6"/>
                <c:pt idx="0">
                  <c:v>I don't use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</c:strCache>
            </c:strRef>
          </c:cat>
          <c:val>
            <c:numRef>
              <c:f>Arkusz1!$C$2:$C$7</c:f>
              <c:numCache>
                <c:formatCode>0.00%</c:formatCode>
                <c:ptCount val="6"/>
                <c:pt idx="0">
                  <c:v>0.48148148148148145</c:v>
                </c:pt>
                <c:pt idx="1">
                  <c:v>7.407407407407407E-2</c:v>
                </c:pt>
                <c:pt idx="2">
                  <c:v>3.7037037037037035E-2</c:v>
                </c:pt>
                <c:pt idx="3">
                  <c:v>0</c:v>
                </c:pt>
                <c:pt idx="4">
                  <c:v>0.25925925925925924</c:v>
                </c:pt>
                <c:pt idx="5">
                  <c:v>0.14814814814814814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7729536"/>
        <c:axId val="137731072"/>
      </c:barChart>
      <c:catAx>
        <c:axId val="137729536"/>
        <c:scaling>
          <c:orientation val="minMax"/>
        </c:scaling>
        <c:delete val="0"/>
        <c:axPos val="b"/>
        <c:majorTickMark val="out"/>
        <c:minorTickMark val="none"/>
        <c:tickLblPos val="nextTo"/>
        <c:crossAx val="137731072"/>
        <c:crosses val="autoZero"/>
        <c:auto val="1"/>
        <c:lblAlgn val="ctr"/>
        <c:lblOffset val="100"/>
        <c:noMultiLvlLbl val="0"/>
      </c:catAx>
      <c:valAx>
        <c:axId val="137731072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13772953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Do you think it is important to train employees on how to use artificial intelligence tools in the CloudA system?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85%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delete val="1"/>
            </c:dLbl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Arkusz1!$A$2:$A$4</c:f>
              <c:strCache>
                <c:ptCount val="3"/>
                <c:pt idx="0">
                  <c:v>Yes</c:v>
                </c:pt>
                <c:pt idx="1">
                  <c:v>No</c:v>
                </c:pt>
                <c:pt idx="2">
                  <c:v>I'm not sure</c:v>
                </c:pt>
              </c:strCache>
            </c:strRef>
          </c:cat>
          <c:val>
            <c:numRef>
              <c:f>Arkusz1!$B$2:$B$4</c:f>
              <c:numCache>
                <c:formatCode>General</c:formatCode>
                <c:ptCount val="3"/>
                <c:pt idx="0">
                  <c:v>23</c:v>
                </c:pt>
                <c:pt idx="1">
                  <c:v>0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160" b="1" i="0" u="none" strike="noStrike" kern="1200" baseline="0">
                <a:solidFill>
                  <a:srgbClr val="163D6C"/>
                </a:solidFill>
                <a:latin typeface="+mn-lt"/>
                <a:ea typeface="+mn-ea"/>
                <a:cs typeface="+mn-cs"/>
              </a:defRPr>
            </a:pPr>
            <a:r>
              <a:rPr lang="en-US" sz="1800" b="1" i="0" baseline="0" dirty="0" smtClean="0">
                <a:effectLst/>
              </a:rPr>
              <a:t>Do you think the intensity and topics of the artificial intelligence training courses in the CloudA system are appropriate?</a:t>
            </a:r>
            <a:endParaRPr lang="en-US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dPt>
            <c:idx val="4"/>
            <c:bubble3D val="0"/>
            <c:spPr>
              <a:solidFill>
                <a:schemeClr val="accent4"/>
              </a:solidFill>
              <a:ln w="12700" cap="flat" cmpd="sng" algn="ctr">
                <a:solidFill>
                  <a:schemeClr val="accent4">
                    <a:shade val="50000"/>
                  </a:schemeClr>
                </a:solidFill>
                <a:prstDash val="solid"/>
                <a:miter lim="800000"/>
              </a:ln>
              <a:effectLst/>
            </c:spPr>
          </c:dPt>
          <c:dPt>
            <c:idx val="5"/>
            <c:bubble3D val="0"/>
            <c:spPr>
              <a:gradFill rotWithShape="1">
                <a:gsLst>
                  <a:gs pos="0">
                    <a:schemeClr val="accent1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1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1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6350" cap="flat" cmpd="sng" algn="ctr">
                <a:solidFill>
                  <a:schemeClr val="accent1"/>
                </a:solidFill>
                <a:prstDash val="solid"/>
                <a:miter lim="800000"/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33%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2"/>
                        </a:solidFill>
                      </a:rPr>
                      <a:t>22,22%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0%" sourceLinked="0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Arkusz1!$A$2:$A$7</c:f>
              <c:strCache>
                <c:ptCount val="6"/>
                <c:pt idx="0">
                  <c:v>Yes</c:v>
                </c:pt>
                <c:pt idx="1">
                  <c:v>I'd say so</c:v>
                </c:pt>
                <c:pt idx="2">
                  <c:v>Partially</c:v>
                </c:pt>
                <c:pt idx="3">
                  <c:v>Probably not</c:v>
                </c:pt>
                <c:pt idx="4">
                  <c:v>No</c:v>
                </c:pt>
                <c:pt idx="5">
                  <c:v>I'm not sure</c:v>
                </c:pt>
              </c:strCache>
            </c:strRef>
          </c:cat>
          <c:val>
            <c:numRef>
              <c:f>Arkusz1!$B$2:$B$7</c:f>
              <c:numCache>
                <c:formatCode>General</c:formatCode>
                <c:ptCount val="6"/>
                <c:pt idx="0">
                  <c:v>9</c:v>
                </c:pt>
                <c:pt idx="1">
                  <c:v>6</c:v>
                </c:pt>
                <c:pt idx="2">
                  <c:v>4</c:v>
                </c:pt>
                <c:pt idx="3">
                  <c:v>6</c:v>
                </c:pt>
                <c:pt idx="4">
                  <c:v>1</c:v>
                </c:pt>
                <c:pt idx="5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pl-PL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063379"/>
            <a:ext cx="7772400" cy="1306141"/>
          </a:xfrm>
        </p:spPr>
        <p:txBody>
          <a:bodyPr anchor="ctr" anchorCtr="0">
            <a:normAutofit/>
          </a:bodyPr>
          <a:lstStyle>
            <a:lvl1pPr algn="l">
              <a:defRPr sz="3600"/>
            </a:lvl1pPr>
          </a:lstStyle>
          <a:p>
            <a:r>
              <a:rPr lang="pl-PL" dirty="0"/>
              <a:t>Tytuł prezentacji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438751"/>
            <a:ext cx="7315200" cy="1655762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accent4">
                    <a:lumMod val="7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4E36-8A1C-47ED-868D-C28FACCAA6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60802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kład niestandard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stopki 2">
            <a:extLst>
              <a:ext uri="{FF2B5EF4-FFF2-40B4-BE49-F238E27FC236}">
                <a16:creationId xmlns="" xmlns:a16="http://schemas.microsoft.com/office/drawing/2014/main" id="{572F9379-241B-B9CB-0AEC-A0E7DDB353E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l-PL"/>
              <a:t>stopka</a:t>
            </a:r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="" xmlns:a16="http://schemas.microsoft.com/office/drawing/2014/main" id="{566F6CA6-D2D7-A474-F6B3-627C7DD8D2F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7ED4E36-8A1C-47ED-868D-C28FACCAA665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7" name="Tytuł 9">
            <a:extLst>
              <a:ext uri="{FF2B5EF4-FFF2-40B4-BE49-F238E27FC236}">
                <a16:creationId xmlns="" xmlns:a16="http://schemas.microsoft.com/office/drawing/2014/main" id="{0C9B3AF3-066E-E62A-5A71-ADEB110C2D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5373216"/>
            <a:ext cx="8229600" cy="936104"/>
          </a:xfrm>
          <a:prstGeom prst="rect">
            <a:avLst/>
          </a:prstGeom>
        </p:spPr>
        <p:txBody>
          <a:bodyPr/>
          <a:lstStyle>
            <a:lvl1pPr algn="ctr">
              <a:defRPr sz="1200">
                <a:latin typeface="+mn-lt"/>
              </a:defRPr>
            </a:lvl1pPr>
          </a:lstStyle>
          <a:p>
            <a:r>
              <a:rPr lang="pl-PL" dirty="0"/>
              <a:t>Podpis</a:t>
            </a:r>
          </a:p>
        </p:txBody>
      </p:sp>
      <p:sp>
        <p:nvSpPr>
          <p:cNvPr id="8" name="Symbol zastępczy obrazu 2">
            <a:extLst>
              <a:ext uri="{FF2B5EF4-FFF2-40B4-BE49-F238E27FC236}">
                <a16:creationId xmlns="" xmlns:a16="http://schemas.microsoft.com/office/drawing/2014/main" id="{E51C81CA-A199-ACA0-DA43-0A28C7A795E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3688" y="476672"/>
            <a:ext cx="5716487" cy="475465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 ikonę, aby dodać obraz</a:t>
            </a:r>
          </a:p>
        </p:txBody>
      </p:sp>
    </p:spTree>
    <p:extLst>
      <p:ext uri="{BB962C8B-B14F-4D97-AF65-F5344CB8AC3E}">
        <p14:creationId xmlns:p14="http://schemas.microsoft.com/office/powerpoint/2010/main" val="2879415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wa zdjecia z podpis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obrazu 2"/>
          <p:cNvSpPr>
            <a:spLocks noGrp="1"/>
          </p:cNvSpPr>
          <p:nvPr>
            <p:ph type="pic" sz="quarter" idx="10"/>
          </p:nvPr>
        </p:nvSpPr>
        <p:spPr>
          <a:xfrm>
            <a:off x="899592" y="1268760"/>
            <a:ext cx="3119243" cy="259441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4" name="Symbol zastępczy obrazu 2"/>
          <p:cNvSpPr>
            <a:spLocks noGrp="1"/>
          </p:cNvSpPr>
          <p:nvPr>
            <p:ph type="pic" sz="quarter" idx="11"/>
          </p:nvPr>
        </p:nvSpPr>
        <p:spPr>
          <a:xfrm>
            <a:off x="4788024" y="1268760"/>
            <a:ext cx="3119243" cy="2594410"/>
          </a:xfrm>
          <a:prstGeom prst="rect">
            <a:avLst/>
          </a:prstGeom>
        </p:spPr>
        <p:txBody>
          <a:bodyPr/>
          <a:lstStyle/>
          <a:p>
            <a:r>
              <a:rPr lang="pl-PL"/>
              <a:t>Kliknij ikonę, aby dodać obraz</a:t>
            </a:r>
            <a:endParaRPr lang="pl-PL" dirty="0"/>
          </a:p>
        </p:txBody>
      </p:sp>
      <p:sp>
        <p:nvSpPr>
          <p:cNvPr id="2" name="Symbol zastępczy stopki 2">
            <a:extLst>
              <a:ext uri="{FF2B5EF4-FFF2-40B4-BE49-F238E27FC236}">
                <a16:creationId xmlns="" xmlns:a16="http://schemas.microsoft.com/office/drawing/2014/main" id="{D71B5821-1B4A-335F-EEBC-0950368FC69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787236" y="6492873"/>
            <a:ext cx="4670714" cy="365125"/>
          </a:xfrm>
        </p:spPr>
        <p:txBody>
          <a:bodyPr/>
          <a:lstStyle/>
          <a:p>
            <a:r>
              <a:rPr lang="pl-PL"/>
              <a:t>stopka</a:t>
            </a:r>
            <a:endParaRPr lang="pl-PL" dirty="0"/>
          </a:p>
        </p:txBody>
      </p:sp>
      <p:sp>
        <p:nvSpPr>
          <p:cNvPr id="8" name="Symbol zastępczy numeru slajdu 3">
            <a:extLst>
              <a:ext uri="{FF2B5EF4-FFF2-40B4-BE49-F238E27FC236}">
                <a16:creationId xmlns="" xmlns:a16="http://schemas.microsoft.com/office/drawing/2014/main" id="{BFCFA15C-3847-59B5-F04B-8966F0FAC0DB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6457950" y="6492874"/>
            <a:ext cx="2057400" cy="365125"/>
          </a:xfrm>
        </p:spPr>
        <p:txBody>
          <a:bodyPr/>
          <a:lstStyle/>
          <a:p>
            <a:fld id="{E7ED4E36-8A1C-47ED-868D-C28FACCAA665}" type="slidenum">
              <a:rPr lang="pl-PL" smtClean="0"/>
              <a:pPr/>
              <a:t>‹#›</a:t>
            </a:fld>
            <a:endParaRPr lang="pl-PL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BAFDE047-BE64-87EE-7886-58B395F539AF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88024" y="4126675"/>
            <a:ext cx="3119243" cy="2366197"/>
          </a:xfrm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pl-PL" dirty="0"/>
              <a:t>Podpis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D778DF43-0451-3B4C-6B71-908153C0489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99592" y="4126674"/>
            <a:ext cx="3119243" cy="2366197"/>
          </a:xfrm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pl-PL" dirty="0"/>
              <a:t>Podpis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643116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dirty="0"/>
              <a:t>Nagłówek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4E36-8A1C-47ED-868D-C28FACCAA6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11983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4E36-8A1C-47ED-868D-C28FACCAA665}" type="slidenum">
              <a:rPr lang="pl-PL" smtClean="0"/>
              <a:t>‹#›</a:t>
            </a:fld>
            <a:endParaRPr lang="pl-PL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559A0EF9-0F20-C90C-53AB-9C7490A7A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4156" y="2603451"/>
            <a:ext cx="5101194" cy="3573512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="" xmlns:a16="http://schemas.microsoft.com/office/drawing/2014/main" id="{7DBF9F05-BB91-560C-1850-AE80AF8E6BE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14156" y="1597231"/>
            <a:ext cx="5101194" cy="910374"/>
          </a:xfrm>
        </p:spPr>
        <p:txBody>
          <a:bodyPr/>
          <a:lstStyle>
            <a:lvl1pPr>
              <a:defRPr/>
            </a:lvl1pPr>
          </a:lstStyle>
          <a:p>
            <a:r>
              <a:rPr lang="pl-PL" dirty="0"/>
              <a:t>Tytuł sekcji</a:t>
            </a:r>
            <a:endParaRPr lang="en-US" dirty="0"/>
          </a:p>
        </p:txBody>
      </p:sp>
      <p:sp>
        <p:nvSpPr>
          <p:cNvPr id="10" name="Symbol zastępczy obrazu 2">
            <a:extLst>
              <a:ext uri="{FF2B5EF4-FFF2-40B4-BE49-F238E27FC236}">
                <a16:creationId xmlns="" xmlns:a16="http://schemas.microsoft.com/office/drawing/2014/main" id="{8C63B2F6-AA35-D40B-694B-FEBF2DB379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39552" y="1844824"/>
            <a:ext cx="2695575" cy="3573512"/>
          </a:xfrm>
          <a:prstGeom prst="roundRect">
            <a:avLst/>
          </a:prstGeom>
        </p:spPr>
        <p:txBody>
          <a:bodyPr/>
          <a:lstStyle/>
          <a:p>
            <a:r>
              <a:rPr lang="pl-PL"/>
              <a:t>Kliknij ikonę, aby dodać obraz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61051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ED4E36-8A1C-47ED-868D-C28FACCAA66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1351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12" Type="http://schemas.openxmlformats.org/officeDocument/2006/relationships/image" Target="../media/image5.sv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sv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Relationship Id="rId14" Type="http://schemas.openxmlformats.org/officeDocument/2006/relationships/image" Target="../media/image7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ycinek okręgu 9">
            <a:extLst>
              <a:ext uri="{FF2B5EF4-FFF2-40B4-BE49-F238E27FC236}">
                <a16:creationId xmlns="" xmlns:a16="http://schemas.microsoft.com/office/drawing/2014/main" id="{2C792508-02FD-B788-3C45-B18178BB3A58}"/>
              </a:ext>
            </a:extLst>
          </p:cNvPr>
          <p:cNvSpPr/>
          <p:nvPr/>
        </p:nvSpPr>
        <p:spPr>
          <a:xfrm rot="10800000">
            <a:off x="-9202" y="6443866"/>
            <a:ext cx="1163073" cy="855023"/>
          </a:xfrm>
          <a:prstGeom prst="pie">
            <a:avLst>
              <a:gd name="adj1" fmla="val 0"/>
              <a:gd name="adj2" fmla="val 10765965"/>
            </a:avLst>
          </a:prstGeom>
          <a:solidFill>
            <a:schemeClr val="tx2">
              <a:alpha val="30000"/>
            </a:schemeClr>
          </a:solidFill>
          <a:ln w="76200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l-PL" sz="2400" dirty="0">
              <a:solidFill>
                <a:srgbClr val="1A2435"/>
              </a:solidFill>
              <a:latin typeface="+mj-lt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dirty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87236" y="6492873"/>
            <a:ext cx="46707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r>
              <a:rPr lang="pl-PL" dirty="0"/>
              <a:t>stopka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492874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fld id="{E7ED4E36-8A1C-47ED-868D-C28FACCAA665}" type="slidenum">
              <a:rPr lang="pl-PL" smtClean="0"/>
              <a:pPr/>
              <a:t>‹#›</a:t>
            </a:fld>
            <a:endParaRPr lang="pl-PL" dirty="0"/>
          </a:p>
        </p:txBody>
      </p:sp>
      <p:pic>
        <p:nvPicPr>
          <p:cNvPr id="7" name="Grafika 6" descr="Dom z wypełnieniem pełnym">
            <a:hlinkClick r:id="" action="ppaction://hlinkshowjump?jump=firstslide"/>
            <a:extLst>
              <a:ext uri="{FF2B5EF4-FFF2-40B4-BE49-F238E27FC236}">
                <a16:creationId xmlns="" xmlns:a16="http://schemas.microsoft.com/office/drawing/2014/main" id="{FF74EBB8-1AE2-6B93-4FDD-59B9B717BD0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36417" y="6541443"/>
            <a:ext cx="279465" cy="279465"/>
          </a:xfrm>
          <a:prstGeom prst="rect">
            <a:avLst/>
          </a:prstGeom>
        </p:spPr>
      </p:pic>
      <p:pic>
        <p:nvPicPr>
          <p:cNvPr id="8" name="Grafika 7" descr="Wstecz z wypełnieniem pełnym">
            <a:hlinkClick r:id="" action="ppaction://hlinkshowjump?jump=previousslide"/>
            <a:extLst>
              <a:ext uri="{FF2B5EF4-FFF2-40B4-BE49-F238E27FC236}">
                <a16:creationId xmlns="" xmlns:a16="http://schemas.microsoft.com/office/drawing/2014/main" id="{FC65AC73-E5B6-9D98-A4BA-2D292A2C1F75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3836" y="6541444"/>
            <a:ext cx="279465" cy="279465"/>
          </a:xfrm>
          <a:prstGeom prst="rect">
            <a:avLst/>
          </a:prstGeom>
        </p:spPr>
      </p:pic>
      <p:pic>
        <p:nvPicPr>
          <p:cNvPr id="9" name="Grafika 8" descr="Wstecz z wypełnieniem pełnym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CE81963E-167E-7832-1076-86825ED2DBB2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7438" y="6541442"/>
            <a:ext cx="279465" cy="279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76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0" r:id="rId2"/>
    <p:sldLayoutId id="2147483671" r:id="rId3"/>
    <p:sldLayoutId id="2147483662" r:id="rId4"/>
    <p:sldLayoutId id="2147483663" r:id="rId5"/>
    <p:sldLayoutId id="214748366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="" xmlns:a16="http://schemas.microsoft.com/office/drawing/2014/main" id="{FE1F71EB-EA4B-4C6B-B473-22594C8FC4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063378"/>
            <a:ext cx="7772400" cy="1805761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AI-Based Support for Academic Teachers in </a:t>
            </a:r>
            <a:r>
              <a:rPr lang="en-US" dirty="0" smtClean="0"/>
              <a:t>the</a:t>
            </a:r>
            <a:r>
              <a:rPr lang="pl-PL" dirty="0" smtClean="0"/>
              <a:t> </a:t>
            </a:r>
            <a:r>
              <a:rPr lang="en-US" dirty="0" smtClean="0"/>
              <a:t>Cloud </a:t>
            </a:r>
            <a:r>
              <a:rPr lang="en-US" dirty="0"/>
              <a:t>Academy System: A Study of WSB-NLU Staff</a:t>
            </a:r>
            <a:endParaRPr lang="pl-PL" dirty="0"/>
          </a:p>
        </p:txBody>
      </p:sp>
      <p:sp>
        <p:nvSpPr>
          <p:cNvPr id="4" name="pole tekstowe 3"/>
          <p:cNvSpPr txBox="1"/>
          <p:nvPr/>
        </p:nvSpPr>
        <p:spPr>
          <a:xfrm>
            <a:off x="4947566" y="5384485"/>
            <a:ext cx="405335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 smtClean="0">
                <a:ea typeface="Roboto"/>
                <a:cs typeface="Roboto"/>
              </a:rPr>
              <a:t>Ph.D. </a:t>
            </a:r>
            <a:r>
              <a:rPr lang="pl-PL" dirty="0" smtClean="0">
                <a:ea typeface="Roboto"/>
                <a:cs typeface="Roboto"/>
              </a:rPr>
              <a:t>Justyna </a:t>
            </a:r>
            <a:r>
              <a:rPr lang="pl-PL" dirty="0">
                <a:ea typeface="Roboto"/>
                <a:cs typeface="Roboto"/>
              </a:rPr>
              <a:t>Sokołowska – Woźniak</a:t>
            </a:r>
            <a:br>
              <a:rPr lang="pl-PL" dirty="0">
                <a:ea typeface="Roboto"/>
                <a:cs typeface="Roboto"/>
              </a:rPr>
            </a:br>
            <a:r>
              <a:rPr lang="pl-PL" dirty="0" smtClean="0">
                <a:ea typeface="Roboto"/>
                <a:cs typeface="Roboto"/>
              </a:rPr>
              <a:t>M.S. </a:t>
            </a:r>
            <a:r>
              <a:rPr lang="pl-PL" dirty="0" smtClean="0">
                <a:ea typeface="Roboto"/>
                <a:cs typeface="Roboto"/>
              </a:rPr>
              <a:t>(</a:t>
            </a:r>
            <a:r>
              <a:rPr lang="en-GB" dirty="0" err="1" smtClean="0">
                <a:ea typeface="Roboto"/>
                <a:cs typeface="Roboto"/>
              </a:rPr>
              <a:t>Eng</a:t>
            </a:r>
            <a:r>
              <a:rPr lang="pl-PL" dirty="0" smtClean="0">
                <a:ea typeface="Roboto"/>
                <a:cs typeface="Roboto"/>
              </a:rPr>
              <a:t>.) </a:t>
            </a:r>
            <a:r>
              <a:rPr lang="pl-PL" dirty="0">
                <a:ea typeface="Roboto"/>
                <a:cs typeface="Roboto"/>
              </a:rPr>
              <a:t>Krzysztof Hornik</a:t>
            </a:r>
            <a:endParaRPr lang="en-US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89550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Comparison with the 2023 study</a:t>
            </a:r>
            <a:endParaRPr lang="pl-PL" dirty="0"/>
          </a:p>
        </p:txBody>
      </p:sp>
      <p:sp>
        <p:nvSpPr>
          <p:cNvPr id="5" name="AutoShape 2" descr="data:image/png;base64,iVBORw0KGgoAAAANSUhEUgAABsAAAAQsCAYAAAAvoFmuAAAQAElEQVR4AezdCbheVX0v/t9LQkoGGRTJDYihLeXSFCneCFzvTS9UqD5MonC5cpVWa8FihapI5YJo/4WoSKEVBKuIbUUFBGQog7VCTVvkoSTUqhiDDDIGkDAkZCAT58/a4SQnJ+855z3nvMPea3/6+E57WGv9Pmvl5IRv93636vN/BAgQIECAAAECBAgQIECAQO4C6iNAgAABAgQIECBQK4Gtwv8RIECglgKKJkCAAAECBAgQIECAAAECBPIXUCEBAgQI1FVAAFbXmVc3AQIECBAgUE8BVRMgQIAAAQIECBAgQIAAAQL5C6gwBGAWAQECBAgQIECAAAECBAhkL6BAAgQIECBAgAABAgTqJSAAq9d8q5ZAv4BXAgQIECBAgAABAgQIECBAIH8BFRIgQIAAgdoKCMBqO/UKJ0CAAAECdRRQMwECBAgQIECAAAECBAgQIJC/gAoJhFsgWgQECBAgQIAAAQIECBDIXkCBBAgQIECAAAECBAgQqJmAK8BqNuHK3SDgmQABAgQIECBAgAABAgQIEMhfQIUECBAgQIBAfQUEYPWde5UTIECAQP0EVEyAAAECBAgQIECAAAECBAjkL6BCAgReFhCAvYzgfwQIECBAgAABAgQI5CygNgIECBAgQIAAAQIECBCom4AArG4znur1IECAAAECBAgQIECAAAECBPIXUCEBAgQIECBAoMYCArAaT77SCRAgUDcB9RIgQIAAAQIECBAgQIAAAQL5C6iQAAECSUAAlhQ8CBAgQIAAAQIECOQroDICBAgQIECAAAECBAgQIFA7gRoGYLWbYwUTIECAAAECBAgQIECAAIEaCiiZAAECBAgQIECgzgICsDrPvtoJEKiXgGoJECBAgAABAgQIECBAgACB/AVUSIAAAQKFgACsYPBEgAABAgQIECCQq4C6CBAgQIAAAQIECBAgQIAAgfwFBlcoABss4jMBAgQIECBAgAABAgQIEKi+gAoIECBAgAABAgQI1FpAAFbr6Vc8gToJqJUAAQIECBAgQIAAAQIECBDIX0CFBAgQIEBgg4AAbIODZwIECBAgQIBAngKqIkCAAAECBAgQIECAAAECBPIXUOEWAgKwLUhsIECAAAECBAgQIECAAIGqCxg/AQIECBAgQIAAAQL1FhCA1Xv+VV8fAZUSIECAAAECBAgQIECAAAEC+QuokAABAgQIEHhFQAD2CoQXAgQIECBAIEcBNREgQIAAAQIECBAgQIAAAQL5C6iQwJYCArAtTWwhQIAAAQIECBAgQIBAtQWMngABAgQIECBAgAABAjUXEIDVfAHUpXx1EiBAgAABAgQIECBAgAABAvkLqJAAAQIECBAg0C8gAOuX8EqAAAECBPITUBEBAgQIECBAgAABAgQIECCQv4AKCRBoIiAAa4JiEwECBAgQIECAAAECVRYwdgIECBAgQIAAAQIECBCou4AArA4rQI0ECBAgQIAAAQIECBAgQIBA/gIqJECAAAECBAgQ2CggANtI4Q0BAgQI5CagHgIECBAgQIAAAQIECBAgQCB/ARUSIECgmYAArJmKbQQIECBAgAABAgSqK2DkBAgQIECAAAECBAgQIECg9gI1CMBqP8cACBAgQIAAAQIECBAgQIBADQSUSIAAAQIECBAgQGCTgABsk4V3BAgQyEtANQQIECBAgAABAgQIECBAgED+AiokQIAAgaYCArCmLDYSIECAAAECBAhUVcC4CRAgQIAAAQIECBAgQIAAgfwFRqpQADaSkP0ECBAgQIAAAQIECBAgQKD8AkZIgAABAgQIECBAgMAAAQHYAAxvCRDISUAtBAgQIECAAAECBAgQIECAQP4CKiRAgAABAs0FBGDNXWwlQIAAAQIECFRTwKgJECBAgAABAgQIECBAgACB/AVUOKKAAGxEIgcQIECAAAECBAgQIECAQNkFjI8AAQIECBAgQIAAAQIDBQRgAzW8J5CPgEoIECBAgAABAgQIECBAgACB/AVUSIAAAQIECAwhIAAbAsZmAgQIECBAoIoCxkyAAAECBAgQIECAAAECBAjkL6BCAiMLCMBGNnIEAQIECBAgQIAAAQIEyi1gdAQIECBAgAABAgQIECCwmYAAbDMOH3IRUAcBAgQIECBAgAABAgQIECCQv4AKCRAgQIAAAQJDCQjAhpKxnQABAgQIVE/AiAkQIECAAAECBAgQIECAAIH8BVRIgEALAgKwFpAcQoAAAQIECBAgQIBAmQWMjQABAgQIECBAgAABAgQIbC4gANvcI49PqiBAgAABAgQIECBAgAABAgTyF1AhAQIECBAgQIDAkAICsCFp7CBAgACBqgkYLwECBAgQIECAAAECBAgQIJC/gAoJECDQioAArBUlxxAgQIAAAQIECBAor4CRESBAgAABAgQIECBAgAABAoMEMgzABlXoIwECBAgQIECAAAECBAgQIJChgJIIECBAgAABAgQIDC0gABvaxh4CBAhUS8BoCRAgQIAAAQIECBAgQIAAgfwFVEiAAAECLQkIwFpichABAgQIECBAgEBZBYyLAAECBAgQIECAAAECBAgQyF9gtBUKwEYr5ngCBAgQIECAAAECBAgQINB7ASMgQIAAAQIECBAgQGAYAQHYMDh2ESBQJQFjJUCAAAECBAgQIECAAAECBPIXUCEBAgQIEGhNQADWmpOjCBAgQIAAAQLlFDAqAgQIECBAgAABAgQIECBAIH8BFY5aQAA2ajInECBAgAABAgQIECBAgECvBfRPgAABAgQIECBAgACB4QQEYMPp2EegOgJGSoAAAQIECBAgQIAAAQIECOQvoEICBAgQIECgRQEBWItQDiNAgAABAgTKKGBMBOot8OTSvrj4e2vir7/T3sePH1lfb9iSV7/q+qti+V9/tq2P1GbJyzY8AgQIECBAgACBWgsonsDoBQRgozdzBgECBAgQIECAAIGeC6xY3RenfOPFuHb+2rjph+19fPTldn8kBOv5HDcbwPKLzov0WHXzdbGqjY/UZno069M2AgQIECBAgAABAgQIVFFAAFbFWTPmLQRsIECAAAECBAjUTeBffrYunlr6UsfKvvWe9R1rW8NjF+jklVqdbHvsFTuTAAECmwv4RIAAAQIECBBoVUAA1qqU4wgQIECAQPkEjIgAAQKVEHjhhRfii1/8Yuy///6xyy67FI/f+I3fiD/7sz+LJ554Ysga0r50TDo2nTdz5sz4gz/4g/j5z38+5DlPPfVU/MVf/EX89m//dtFPOi+9//SnPx1pHEOdmPalY9Kx6Zz0+F//63/FNddcE2vXrh3qNNuHEOjr64sf/vCHxXyleUue6fGWt7wlbrzxxli/vnnA+uKLL8bf/u3fbrZWRjontXXbbbfFO97xjth1112LeU+v6fOdd94ZaSzNhpnWUVpP/eNL6yytt7Tumh1vGwECBAgQIECghwK6JkBgDAICsDGgOYUAAQIECBAgQIAAgdYEHnvssTjyyCMjhUvp/Wte85r4L//lv0QKOi6//PL4nd/5nUjhxeDWfvGLX8RRRx0V6Zh0bDonHZOOPfTQQ5ue86Mf/SgOPvjguOSSS2LJkiWx0047FY/0PgVwKUj56U9/mprZ7JHGdcghhxQhXTo2nbfddtvFAw88EB/+8IfjE5/4hBBsM7HhP6TAKc3B4YcfvnGedt5550im9957b5x44onxwQ9+MJYtW7ZZQ2meTzvttPjkJz8ZaU7SWhl4TlpDg8PI9DnNTwqy5s+fH9tss02kvtJr+nz00UfH2WefvcX83XLLLfF7v/d7m41vzZo1xXobak1uNlgfCBAgQIAAAQIECBAovcBWpR+hAY4s4AgCBAgQIECAAAECJRRI4UQKH1Loka7+WrBgQfz4xz+Ou+++OxYuXBjvfOc7Y9WqVfGpT30qFi9evLGCFStWxBlnnBGPPPJIpAAjnZ/OSa8f/ehHi3POOuusza4ee+6554pznn322aLdRYsWFVcgpauQUr+p/9THn//5n0dqv7+zFMJ87GMfixS4HXrooZECsnROev3mN78Z2267baTXFJj0n+N1eIG77rorPvvZz8ZWW20V5513Xjz44IORwqiBpjfffHN8/etf36yhr33ta8UVd69//etj3rx5xVoZeM5XvvKV+P73v7/ZOf/wD/9QtNM/T+mqrtRXmv/UdxpDCuO+973vbTzvoYceKkLNdevWxf/7f/9v4/gGrq8UtqUwdONJ3hAoi4BxECBAgAABAgQItCwgAGuZyoEECBAgUDYB4yFAgACBcgukoOH2228vQqTPfOYzMWPGjI0DftWrXlVcmbPPPvtEOi7dqq5/ZwpQ/u3f/i1233334mqgKVOmFLvSVT3piqx0ZdH9998f//iP/1hsT0/33HNPpCvA0jkp5Ertp+3pkfr9q7/6q+JqsBSOpFAlbU+PFKikMaZxnHvuubH99tunzdFoNOLAAw+Mj3/848XnNKbijacRBW666abiiqt0Vdaxxx4bEyZMKM5pNDaYzp07t/icQrClS5cW759++uni6qtGoxFpraTbEaYdjcamc1566aX42sshWbpSLO1bvXp1XH/99eltMU9pvhqNRvE59Zn6PvnkkyNdkXbddddFCrzSztTvL3/5y2J+TzjhhI3jS+srfU63wUxhWApr0/EeBAgQIECAQO8FjIAAAQJjERCAjUXNOQQIECBAgAABAgR6J1CZnp988skiXPit3/qt4ruZBg98hx12KEKutH3g9y798z//cxFapCuyXvva16bdGx9bb711cUvFtCEdl0KQ9D6FaOkqoBRkDT4n7U/bfv3Xf70IQfpDlxSIpLAm7f+jP/qjSONJ7wc+/vAP/zAef/zx4haOA7d731xg5cqVxe0nJ06cWARMjcaGQGrg0Sncmjx5cnFcf5iVrthKt5zce++947/9t/828PDi/f/4H/8j0m0w//M//zMeffTRYlv63rY0l69+9atj9uzZxbaBT41GI974xjcWm9IVgmmtpDlPr+n2iml9bbPNNsX+/qc07v7ANYVk/du9EiBAgAABAgQIECBQPYEMArDqoRsxAQIECBAgQIAAgToIpO9SSlfRXHPNNTF16tQtSk5hRApMBu5In9Nt7NK2N7zhDelli8frXve6SAFKukrn+eefL/b//u//fnFbxQsuuKD4PPipWV8pFElXjm2//fYxVF+D2/F5eIEUHv3N3/xNPPzww8V3bDU7OoVe6faYA/f97Gc/K0LPX/u1XyuuGBy4L71P4eav/uqvRprvFHambTvuuGOkWyD+5Cc/iRScpW2DHykkG7gtBVynnHJKcXvF97znPQN3Fe/TlWgpiEtBawrqio2eSiRgKAQIECBAgAABAgRaFxCAtW7lSAIECJRLwGgIECBAgEDFBdJtDNPtB1PY8N//+38vqknhSLryptFoxMDbGBY7X3maPn16pKt+0vd9PfXUU69sHf7lP/7jP4rQI11F9F//638tDhJZPgAAEABJREFUDk5hR2pjp512Kq7+SrdhPOKII2KXXXYpHm9961vjtttuK4KZ4gRP4xZItyO84YYbiivx3vSmN0W6Eis12n9VV7oKr9HY8qqxFKCmeUnH9gek6f1wj7SWvv3tbxeHvPnNb24awhY7X35KgVz63rF3v/vdkdbf//k//2fIUO3lw/2PAAECBAh0V0BvBAgQIDAmAQHYmNicRIAAAQIECBAg0CsB/eYhsGzZskjf1ZVe3/a2t20MG1IQsWLFiki3pttuu+3aUuxjjz1WfJdYCl/e9a53bbwdY7oqbP369UUw8rnPfS6OPvroIiTbeeedI13JlL4rLH2P1dlnn118p1VbBlPzRm655Za47LLLIoWe733veyNdkZVI0jpIrymgTK/jfaS5/tu//duYN29e8d1vaW6HajN9r9xuu+0W6YqwRx55JE466aQ466yzijEOdY7tBAgQIECAAAECBAh0XmC8PQjAxivofAIECBAgQIAAAQIERiWQwo5TTz010tVf6bZ2n/zkJzsWNqTvFvvABz4Qv/jFL2LOnDlx4oknRqOx4QqjJUuWxKpVq+KHP/xhXHnllXH66adHuq3i/PnzI30n1fnnn18ENF/+8peLW+2NqkgHbyGQrqZLYdNLL70UH//4x2O//fbb4ph2bEjh19///d/HZz/72dhqq61i7ty5kQKuZm2n7wNLV4ql0DMFrunciy66KD760Y9GWqfNzunhNl0TIECAAAECBAgQIDAKAQHYKLAcSoBAmQSMhQABAgQIEKiiQLq93AknnBA333xzvP71r4+/+7u/i/SdXp2o5b777otjjz02fvSjH8X+++8fX/jCFzb7fql0FVKjsSEMe//73x8f+tCHiivP0lgmTJhQnJuCmvT52muvjRSUpPceoxNIoVL6HrhknALH9B1caQ00GhvsR9fa8EenKwgvvPDCOPPMM4sDU4h56KGHFu+bPf3Kr/xKpIAzhZ7pir+rrroqUhiWvlvsM5/5THGrxmbn2UaAAAEC3RTQFwECBAgQGJuAAGxsbs4iQIAAAQIECPRGQK8EKiyQAqljjjmmuPIrfQ/XFVdcEb/xG7+xWUXp1oc77rhjccvBkQKnFFL130Jvs0Ze/vCDH/wgjjrqqEjfM3bAAQdEuh1e+q6vl3dt/F+64if1l9o47LDDNl4ZtvGAl9/8z//5P4tQLI196dKlL2/xv9EI9AdS6cqvdMvJT3ziE/GRj3xkiyv+UuiU2l2+fHl6GfaRgstmB6xcubK4suzcc88trtz7m7/5m0jrrdFoLWhrNBqR5jud32g04sYbbyyuHGzWl20ECBAgQIAAAQIEOi6gg3ELCMDGTagBAgQIECBAgAABAgRGEki3vzvkkEM2BlLpiqrddttti9NSuPGqV72quPIm3aJwiwNe3vDUU0/Fs88+GynAes1rXvPylk3/S1cbpavK0pVf6ZjjjjuuCL+23377TQe98i6dn/pKfaYg7JXNm71Mnz49mp272UE+NBVItxBMV9WlQCmFjOlKqw9+8IORgsvBJ+ywww7FpkcffTTSHBYfBjyl74V7/PHHiy3ptpnFmwFP6VaX//t//+9IV3C9+tWvjrS+Dj/88Kah5oDTmr6dNWtWcRVYCjyffPLJpsfYSIAAAQIECBAgQIBA+QUEYOWfIyMk0EzANgIECBAgQIBAJQRSmJFuJ/e+972v+L6tdOu7dDXWUKHSlClTYo899ihq+8lPflK8Dn5KV3WlW+mlq8gGtrN+/fpI39/Uf/u7v/iLv4h0G7uhwq107owZM4pxDRV0pLDt+eefL0Kb9H1Sg8fic3OBZPZHf/RHxa0u09VdN9xwQwwXSP3mb/5mEVY9+OCDTb97K4WhDzzwQBFGDg5OH3rooeJKr3Sry9/+7d+OW265JWbPnt10YCkUTUFZCrnuuuuupsek7yhLayndHjEFpE0PspEAAQLdE9ATAQIECBAgMEYBAdgY4ZxGgAABAgQI9EJAnwQIVE0ghRHpKqAUKqTb333yk58sbik4XB1vectbijAknfv0009vdmi6pd53v/vdYls6LoUU6UMK2tIVRuecc87G29+lAKbZ1Ubp+PRIV4AddNBB6W18+9vfLm67WHx45Sm1+U//9E/Fd3+98Y1vjP6rlF7Z7WUIgXTl1x//8R/HHXfcESmkvPrqq2OfffYZ4ugNm/fcc8/49V//9fjxj38c//Ef/7Fh44DnBQsWRPr+uNTOrrvuunHPY489Fukqv1/84heRbnV5+eWXx8D9Gw985c22225bzGO6uiuFcmmOX9m18SWNOwWi6bvpdtlll43bvSFAgAABAgQIEOimgL4IjF9AADZ+Qy0QIECAAAECBAgQINBEIN2WLt3+rj/8Gur2d4NP3W+//eJ3fud3itslpqu4XnjhheKQ9J1gF1xwQdx0002x2267xdve9rZie3r66U9/Gl/4whciXaX1xS9+cdirjdLx/Y+jjz460neDpTbnzp0b6Xuk0r50BdCVV15ZtJlukfje9763CNbSvp48KtRp+m6322+/PX71V381LrvssmKuRhr+a1/72nj3u99d3P7wjDPOiJ/97GfFKSmgmjdvXqSr+hqNRrznPe/ZGKCm7xRLV/yl8GvOnDnxpS99qbhCrDhxiKd0K8bf//3fL9ZJGlua4zTX6fD0et1118Vpp52WPhbjSeMqPngiQIAAAQIECBAgQKByAgKwyk2ZAScBDwIECBAgQIAAgfILpO9hSrcrTCP99Kc/Hf1X1KSragY/Lr744nRY8Zg6dWoReKRb56VAIt2uLt3SLl1N9Nd//dcxefLkOOuss4rvaUonpJDkq1/9anHrvBS2feADH4jB7Q/8/L3vfS+dVjxSkHbhhRdGujLo0ksvLa5YSn2lK5JOPfXUSO2dfvrpkUK54gRPwwqkK6fSLS7TQSmY2n///Yeci2SabjGZjk2P//t//28cdthh8cgjj8TBBx8ce++9d/zWb/1WEXqlq8rSvP7e7/1eOrR4LFy4MK655prifQrc0m0UB87zwPfptofpe8TSwSlcTYFamts0x7/2a78W++67b6TXk046qbglZrqC7f3vf3863IMAgR4L6J4AAQIECBAgMFYBAdhY5ZxHgAABAgS6L6BHAgQIVEZg9erVceedd455vCn4SN8dlq4KSt/hlYKV1Fi6ZWG6NWJ6TZ/T47nnnov//M//TG/H9EiByD//8z9Huspr2rRpkfpKV5ulWyymK8NS8NJoNMbUdt1Ouu++++Lxxx8fU9kphExh5Nlnn12Epc8880ykWxWm4DNd3ZVuoZmuxutvPH3nV/ouuP7Prb42Go1Ic5rmtn8dLV68uDg9fU7b0606B/ZV7PREgAABAgQIEOiegJ4IEGiDgACsDYiaIECAAAECBAgQIEBgc4H03Vxf//rXizAkBSIjPdL3hG3eQsSMGTPiL//yL+O++zaEKg8//HBxS7099thjs0Nf/epXx/e///2W+xp4FVF/Q6mvz3zmM8Wt99JYH3300UjjT9/91WgIv/qdRnpNYWL6Xq5kONLjrrvuiunTp2/WZAo705VX//7v/75xPlM4ecQRR8Tg73NLtzIcqY/+/elKsXRlYX9njUYj0tym2yCmdZWOS6/pc9reaJjzfiuvBAgQIECAAAECBKoqIACr4swZMwECBAgQIECAAAECBAgQIJC/gAoJECBAgAABAgTGLCAAGzOdEwkQIECg2wL6I0CAAIFNAhMnbHrfiXeTJnaiVW2OV6AxefJ4mxjy/E62PWSndhAgQIAAAQIEmgjYRIAAgXYICMDaoagNAgQIECBAgAABAp0TaNryW9+wdbxxt86lYEfvKwFrCt/jjVP+4AMdG0En2+7YoDVMgAABAgQIECBAgACBIQQqGIANUYnNBAgQIECAAAECBGomcN67t4nTDv+V+Oghk9r6uP6jU2LnHfxToYzLacox74nt//qSmPbR09v6SG2mtstYszHVWUDtBAgQIECAAAECBMYu4F+1Y7dzJgECBLoroDcCBAgQINBE4K17T4zD37h1Wx+vmtxo0pNNZRHY+g37xOTD3tnWR2qzLPUZBwECBAgQqL0AAAIECBBoi4AArC2MGiFAgAABAgQIEOiUgHYJECBAgAABAgQIECBAgACB/AXaXaEArN2i2iNAgAABAgQIECBAgAABAuMX0AIBAgQIECBAgAABAuMQEICNA8+pBAh0U0BfBAgQIECAAAECBAgQIECAQP4CKiRAgAABAu0REIC1x1ErBAgQIECAAIHOCGiVAAECBAgQIECAAAECBAgQyF9AhW0XEIC1nVSDBAgQIECAAAECBAgQIDBeAecTIECAAAECBAgQIEBgPAICsPHoOZdA9wT0RIAAAQIECBAgQIAAAQIECOQvoEICBAgQIECgTQICsDZBaoYAAQIECBDohIA2CRAgQIAAAQIECBAgQIAAgfwFVEig/QICsPabapEAAQIECBAgQIAAAQLjE3A2AQIECBAgQIAAAQIECIxLQAA2Lj4nd0tAPwQIECBAgAABAgQIECBAgED+AiokQIAAAQIECLRLQADWLkntECBAgACB9gtokQABAgQIECBAgAABAgQIEMhfQIUECHRAQADWAVRNEiBAgAABAgQIECAwHgHnEiBAgAABAgQIECBAgACB8QkIwMbn152z9UKAAAECBAgQIECAAAECBAjkL6BCAgQIECBAgACBtgkIwNpGqSECBAgQaLeA9ggQIECAAAECBAgQIECAAIH8BVRIgACBTggIwDqhqk0CBAgQIECAAAECYxdwJgECBAgQIECAAAECBAgQIDBOgQoEYOOs0OkECBAgQIAAAQIECBAgQIBABQQMkQABAgQIECBAgED7BARg7bPUEgECBNoroDUCBAgQIECAAAECBAgQIEAgfwEVEiBAgEBHBARgHWHVKAECBAgQIECAwFgFnEeAAAECBAgQIECAAAECBAjkL9DpCgVgnRbWPgECBAgQIECAAAECBAgQGFnAEQQIECBAgAABAgQItFFAANZGTE0RINBOAW0RIECAAAECBAgQIECAAAEC+QuokAABAgQIdEZAANYZV60SIECAAAECBMYm4CwCBAgQIECAAAECBAgQIEAgfwEVdlxAANZxYh0QIECAAAECBAgQIECAwEgC9hMgQIAAAQIECBAgQKCdAgKwdmpqi0D7BLREgAABAgQIECBAgAABAgQI5C+gQgIECBAgQKBDAgKwDsFqlgABAgQIEBiLgHMIECBAgAABAgQIECBAgACB/AVUSKDzAgKwzhvrgQABAgQIECBAgAABAsML2EuAAAECBAgQIECAAAECbRUQgLWVU2PtEtAOAQIECBAgQIAAAQIECBAgkL+ACgkQIECAAAECnRIQgHVKVrsECBAgQGD0As4gQIAAAQIECBAgQIAAAQIE8hdQIQECXRAQgHUBWRcECBAgQIAAAQIECAwnYKYbV2kAABAASURBVB8BAgQIECBAgAABAgQIEGivgACsvZ7taU0rBAgQIECAAAECBAgQIECAQP4CKiRAgAABAgQIEOiYgACsY7QaJkCAAIHRCjieAAECBAgQIECAAAECBAgQyF9AhQQIEOiGgACsG8r6IECAAAECBAgQIDC0gD0ECBAgQIAAAQIECBAgQIBAmwVKGIC1uULNESBAgAABAgQIECBAgAABAiUUMCQCBAgQIECAAAECnRMQgHXOVssECBAYnYCjCRAgQIAAAQIECBAgQIAAgfwFVEiAAAECXREQgHWFWScECBAgQIAAAQJDCdhOgAABAgQIECBAgAABAgQI5C/Q7QoFYN0W1x8BAgQIECBAgAABAgQIEIhgQIAAAQIECBAgQIBABwUEYB3E1TQBAqMRcCwBAgQIECBAgAABAgQIECCQv4AKCRAgQIBAdwQEYN1x1gsBAgQIECBAoLmArQQIECBAgAABAgQIECBAgED+AirsuoAArAn5+vXr4+abb445c+bEhAkTotFoFK/p87/+679GX19fNPu/xx57LE444YSYNm1acc6kSZPi8MMPj4ULFzY73DYCBAgQIECAAAECBAjUVkDhBAgQIECAAAECBAgQ6KSAAGyQ7tq1a+Okk04qgqsf/OAHMXny5Nh1112L1/T5gAMOiD/7sz+LdNzAU++7775I+y699NJYtWpV7LLLLsXuFKTtu+++RaBWbPBEoLmArQQIECBAgAABAgQIECBAgED+AiokQIAAAQIEuiQgABsE/a1vfSu+9KUvxfbbbx//+I//GC+88EI88sgjsXTp0kjh1lZbbRV/9Vd/FTfeeOPGM5cvXx4f+tCH4sEHH4zjjjsuli1bFulqsHTOpz71qVi5cmWceuqpxbaNJ3lDgAABAgQIRAQEAgQIECBAgAABAgQIECBAIH8BFRLovoAAbID5iy++GFdccUWx5eyzz463ve1txa0M04Z0K8T3v//9ccYZZxS3QLz88stj3bp1aVfcfvvtceutt8aee+4Z5513XkydOrXYnq4eO/PMM+OYY46JRYsWxfXXX19s90SAAAECBAgQIECAQM0FlE+AAAECBAgQIECAAAECHRUQgA3gTVduPffcc7HjjjvGm9/85gF7NrxtNBqx3377FR+WLFkSKTBLH2655ZYiFDvqqKNi+vTpadPGx9Zbbx3HHnts8fk73/nOxnOKDZ42CnhDgAABAgQIECBAgAABAgQI5C+gQgIECBAgQIBAtwQEYAOkd9ppp7jjjjvi6aefjtmzZw/Ys+ltCsk2fYpYsWJFLFy4sNg01DkzZ86MKVOmxD333BMpYCsO9kSAAAECBCIYECBAgAABAgQIECBAgAABAvkLqJAAgR4ICMBGgb5q1ar4+te/Xpxx4IEHxrRp0yJte+KJJ4pbJW677bbFvsFPO++8c3FVWbpqbPHixYN3+0yAAAECBAgQIECgZgLKJUCAAAECBAgQIECAAAECnRUQgLXo29fXF1/4whfiu9/9bsyYMSOOO+644sy1a9fG8uXLI33f1w477FBsG/WTEwgQIECAAAECBAgQIECAAIH8BVRIgAABAgQIECDQNQEBWAvUKfy6+OKL4/TTT4+tttqqCMJ23333Fs50CAECBAgMJ2AfAQIECBAgQIAAAQIECBAgkL+ACgkQINALAQHYCOrpCq9Pf/rTcfLJJxdHfvWrX42jjjqqeN+tp7vvvjs8GFgD1oA1YA1YA9aANZDNGvC7nd9vrQFrwBqwBqwBa8AasAasAWvAGrAGSrUGupV3dLOfEgRg3Sx3dH2tWLEiPvCBD8QnP/nJ2HrrrePKK6+M9773vcX3ffW3tM0228ROO+0Ua9asKb4PrH97s9cJEybExIkTm+2yjQABAgQIECBAgAABAgQIZC6gPAIECBAgQIAAAQLdExCADWH92GOPxYEHHhh///d/HzvuuGP8y7/8SxxzzDGbhV/p1EmTJsV2220X69ati1/+8pdp0xaPxYsXx5IlSyJ9R1gKy7Y4YIQNs2fPDg8G1kCGa8CfbT/brAFrwBqwBqwBa8AasAasAWvAGrAGrIH814A5NsfWgDVQgTUwQkxRyd0CsCbTdv/998db3vKWWLBgQbzpTW+K+fPnx5vf/OYmR0ZMnTo1Zs2aVexLtyUq3gx6WrRoUaxcuTL22muvIgQbtNtHAgQIECBAgECtBBRLgAABAgQIECBAgAABAgQI5C/Q6woFYINm4OGHH45DDz007rvvvnjrW98a3/3ud2O33XYbdNTmH9PxjUYjrr322njqqac225m+Q+yGG24oth1yyCGRbplYfPBEgAABAgQIECBAgAABAnUSUCsBAgQIECBAgAABAl0UEIANwE63MTznnHOK8Ouggw6Kq666Kl796lcPOKL52zlz5sTBBx8c6UqvU045JZYtW1YcuGrVqpg7d25cffXVsfvuu8eRRx5ZbPdEgEAS8CBAgAABAgQIECBAgAABAgTyF1AhAQIECBDojYAAbID7j370o7jsssuKLbfddltsv/32xXd+NRqNLV7T94MtX768OHbatGlx7rnnxq677hqXX355cZvD173udcV3g5111lkxZcqU+PznP1/sL07wRIAAAQIECNRXQOUECBAgQIAAAQIECBAgQIBA/gIq7LmAAGzAFKTv/Erf1TVgU8tv99lnn7jjjjvi+OOPj8mTJ8fjjz9enHvYYYcV3yGWXosNnggQIECAAAECBAgQIFBDASUTIECAAAECBAgQIECgmwICsAHaf/zHfxx9fX0tPebNmxfpyq8Bp0e66usrX/lKpCvDUjtr1qyJm266KWbNmjXwMO8JJAEPAgQIECBAgAABAgQIECBAIH8BFRIgQIAAAQI9EhCA9QhetwQIECBAoJ4CqiZAgAABAgQIECBAgAABAgTyF1Ahgd4LCMB6PwdGQIAAAQIECBAgQIBA7gLqI0CAAAECBAgQIECAAIGuCgjAusqts34BrwQIECBAgAABAgQIECBAgED+AiokQIAAAQIECPRKQADWK3n9EiBAgEAdBdRMgAABAgQIECBAgAABAgQI5C+gQgIESiAgACvBJBgCAQIECBAgQIAAgbwFVEeAAAECBAgQIECAAAECBLorIADrrveG3jwTIECAAAECBAgQIECAAAEC+QuokAABAgQIECBAoGcCArCe0euYAAEC9RNQMQECBAgQIECAAAECBAgQIJC/gAoJECBQBgEBWBlmwRgIECBAgAABAgRyFlAbAQIECBAgQIAAAQIECBAg0GWBHgRgXa5QdwQIECBAgAABAgQIECBAgEAPBHRJgAABAgQIECBAoHcCArDe2euZAIG6CaiXAAECBAgQIECAAAECBAgQyF9AhQQIECBQCgEBWCmmwSAIECBAgAABAvkKqIwAAQIECBAgQIAAAQIECBDIX6BsFQrAyjYjxkOAAAECBAgQIECAAAECOQiogQABAgQIECBAgACBHgoIwHqIr2sC9RJQLQECBAgQIECAAAECBAgQIJC/gAoJECBAgEA5BARg5ZgHoyBAgAABAgRyFVAXAQIECBAgQIAAAQIECBAgkL+ACksnIAAr3ZQYEAECBAgQIECAAAECBKovoAICBAgQIECAAAECBAj0UkAA1kt9fddJQK0ECBAgQIAAAQIECBAgQIBA/gIqJECAAAECBEoiIAAryUQYBgECBAgQyFNAVQQIECBAgAABAgQIECBAgED+AiokUD4BAVj55sSICBAgQIAAAQIECBCouoDxEyBAgAABAgQIECBAgEBPBQRgPeWvT+cqJUCAAAECBAgQIECAAAECBPIXUCEBAgQIECBAoCwCArCyzIRxECBAgECOAmoiQIAAAQIECBAgQIAAAQIE8hdQIQECJRQQgJVwUgyJAAECBAgQIECAQLUFjJ4AAQIECBAgQIAAAQIECPRWQADWDX99ECBAgAABAgQIECBAgAABAvkLqJAAAQIECBAgQKA0AgKw0kyFgRAgQCA/ARURIECAAAECBAgQIECAAAEC+QuokAABAmUUEICVcVaMiQABAgQIECBAoMoCxk6AAAECBAgQIECAAAECBAj0WKALAViPK9Q9AQIECBAgQIAAAQIECBAg0AUBXRAgQIAAAQIECBAoj4AArDxzYSQECOQmoB4CBAgQIECAAAECBAgQIEAgfwEVEiBAgEApBQRgpZwWgyJAgAABAgQIVFfAyAkQIECAAAECBAgQIECAAIH8BcpeoQCs7DNkfAQIECBAgAABAgQIECBQBQFjJECAAAECBAgQIECgRAICsBJNhqEQyEtANQQIECBAgAABAgQIECBAgED+AiokQIAAAQLlFBCAlXNejIoAAQIECBCoqoBxEyBAgAABAgQIECBAgAABAvkLqLD0AgKw0k+RARIgQIAAAQIECBAgQKD8AkZIgAABAgQIECBAgACBMgkIwMo0G8aSk4BaCBAgQIAAAQIECBAgQIAAgfwFVEiAAAECBAiUVEAAVtKJMSwCBAgQIFBNAaMmQIAAAQIECBAgQIAAAQIE8hdQIYHyCwjAyj9HRkiAAAECBAgQIECAQNkFjI8AAQIECBAgQIAAAQIESiUgACvVdOQzGJUQIECAAAECBAgQIECAAAEC+QuokAABAgQIECBQVgEBWFlnxrgIECBAoIoCxkyAAAECBAgQIECAAAECBAjkL6BCAgQqICAAq8AkGSIBAgQIECBAgACBcgsYHQECBAgQIECAAAECBAgQKJeAAKwT86FNAgQIECBAgAABAgQIECBAIH8BFRIgQIAAAQIECJRWQABW2qkxMAIECFRPwIgJECBAgAABAgQIECBAgACB/AVUSIAAgSoICMCqMEvGSIAAAQIECBAgUGYBYyNAgAABAgQIECBAgAABAgRKJtCBAKxkFRoOAQIECBAgQIAAAQIECBAg0AEBTRIgQIAAAQIECBAor4AArLxzY2QECFRNwHgJECBAgAABAgQIECBAgACB/AVUSIAAAQKVEBCAVWKaDJIAAQIECBAgUF4BIyNAgAABAgQIECBAgAABAgTyF6hahQKwqs2Y8RIgQIAAAQIECBAgQIBAGQSMgQABAgQIECBAgACBEgsIwEo8OYZGoFoCRkuAAAECBAgQIECAAAECBAjkL6BCAgQIECBQDQEBWDXmySgJECBAgACBsgoYFwECBAgQIECAAAECBAgQIJC/gAorJyAAq9yUGTABAgQIECBAgAABAgR6L2AEBAgQIECAAAECBAgQKLOAAKzMs2NsVRIwVgIECBAgQIAAAQIECBAgQCB/ARUSIECAAAECFREQgFVkogyTAAECBAiUU8CoCBAgQIAAAQIECBAgQIAAgfwFVEigegICsOrNmRETIECAAAECBAgQINBrAf0TIECAAAECBAgQIECAQKkFBGClnp7qDM5ICRAgQIAAAQIECBAgQIAAgfwFVEiAAAECBAgQqIqAAKwqM2WcBAhjKTD0AAAQAElEQVQQIFBGAWMiQIAAAQIECBAgQIAAAQIE8hdQIQECFRQQgFVw0gyZAAECBAgQIECAQG8F9E6AAAECBAgQIECAAAECBMotIABrx/xogwABAgQIECBAgAABAgQIEMhfQIUECBAgQIAAAQKVERCAVWaqDJQAAQLlEzAiAgQIECBAgAABAgQIECBAIH8BFRIgQKCKAgKwKs6aMRMgQIAAAQIECPRSQN8ECBAgQIAAAQIECBAgQIBAyQXaEICVvELDI0CAAAECBAgQIECAAAECBNogoAkCBAgQIECAAAEC1REQgFVnroyUAIGyCRgPAQIECBAgQIAAAQIECBAgkL+ACgkQIECgkgICsEpOm0ETIECAAAECBHonoGcCBAgQIECAAAECBAgQIEAgf4GqVygAq/oMGj8BAgQIECBAgAABAgQIdENAHwQIECBAgAABAgQIVEhAAFahyTJUAuUSMBoCBAgQIECAAAECBAgQIEAgfwEVEiBAgACBagoIwKo5b0ZNgAABAgQI9EpAvwQIECBAgAABAgQIECBAgED+AiqsvIAArPJTqAACBAgQIECAAAECBAh0XkAPBAgQIECAAAECBAgQqJKAAKxKs2WsZRIwFgIEKiRw/5MvxdnXr44jzlsZB31mhccAgyPPX1HYJKOhpnTd/ffGsrmfiGfefmA8ffB+HgMMlrzjoMImGQ3lZzsBAgQIECBAgEClBQyeAAECBAgQqKiAAKyiE2fYBAgQINCaQAp2/vSyF2PewnWxck1fayfV6Kjlq6OwSUbJanDpKdh5/sPHx+p534uXVq6MiMFH1Ptz3/IXCptklKzqraF6AgQIECBAgAABAgQIEMhHQCUEqi8gAKv+HKqAAAECBIYRuOLOtbF6neBrGKJiVzJKVsWHAU8rr7ws+la/nJIN2ObtlgLJKFltuccWAgSyEVAIAQIECBAgQIAAAQIECFRKQABWqekqz2CNhAABAlURuOv+9VUZas/HueCBdVuMYe1dP9himw3NBdYsuLP5DlsJECBAgAABAhUWMHQCBAgQIECAQFUFBGBVnTnjJkCAAIGWBNp828OW+qzqQel2iIPH7raHg0WG/pxuhzj0XnsIECBAgAABAgQIECBAoEIChkqAQAYCArAMJlEJBAgQIECAAAECBDoroHUCBAgQIECAAAECBAgQIFAtAQHYWObLOQQIECBAgAABAgQIECBAgED+AiokQIAAAQIECBCorIAArLJTZ+AECBDovoAeCRAgQIAAAQIECBAgQIAAgfwFVEiAAIEcBARgOcyiGggQIECAAAECBDopoG0CBAgQIECAAAECBAgQIECgYgJjCMAqVqHhEiBAgAABAgQIECBAgAABAmMQcAoBAgQIECBAgACB6goIwKo7d0ZOgEC3BfRHgAABAgQIECBAgAABAgQI5C+gQgIECBDIQkAAlsU0KoIAAQIECBAg0DkBLRMgQIAAAQIECBAgQIAAAQL5C+RWoQAstxlVDwECBAgQIECAAAECBAi0Q0AbBAgQIECAAAECBAhUWEAAVuHJM3QC3RXQGwECBAgQIECAAAECBAgQIJC/gAoJECBAgEAeAgKwPOZRFQQIECBAgECnBLRLgAABAgQIECBAgAABAgQI5C+gwuwEBGDZTamCCBAgQIAAAQIECBAgMH4BLRAgQIAAAQIECBAgQKDKAgKwKs+esXdTQF8ECBAgQIAAAQIECBAgQIBA/gIqJECAAAECBDIREIBlMpHKIECAAAECnRHQKgECBAgQIECAAAECBAgQIJC/gAoJ5CcgAMtvTlVEgAABAgQIECBAgMB4BZxPgAABAgQIECBAgAABApUWEIBVevq6N3g9ESBAgAABAgQIECBAgAABAvkLqJAAAQIECBAgkIuAACyXmVQHAQIECHRCQJsECBAgQIAAAQIECBAgQIBA/gIqJEAgQwEBWIaTqiQCBAgQIECAAAEC4xNwNgECBAgQIECAAAECBAgQqLaAAKyV+XMMAQIECBAgQIAAAQIECBAgkL+ACgkQIECAAAECBLIREIBlM5UKIUCAQPsFtEiAAAECBAgQIECAAAECBAjkL6BCAgQI5CggAMtxVtVEgAABAgQIECAwHgHnEiBAgAABAgQIECBAgAABAhUXaCEAq3iFhk+AAAECBAgQIECAAAECBAi0IOAQAgQIECBAgAABAvkICMDymUuVECDQbgHtESBAgAABAgQIECBAgAABAvkLqJAAAQIEshQQgGU5rYoiQIAAAQIECIxdwJkECBAgQIAAAQIECBAgQIBA/gK5VygAy32G1UeAAAECBAgQIECAAAECrQg4hgABAgQIECBAgACBjAQEYBlNplIItFdAawQIECBAgAABAgQIECBAgED+AiokQIAAAQJ5CgjA8pxXVREgQIAAAQJjFXAeAQIECBAgQIAAAQIECBAgkL+ACrMXEIBlP8UKJECAAAECBAgQIECAwMgCjiBAgAABAgQIECBAgEBOAgKwnGZTLe0U0BYBAgQIECBAgAABAgQIECCQv4AKCRAgQIAAgUwFBGCZTqyyCBAgQIDA2AScRYAAAQIECBAgQIAAAQIECOQvoEIC+QsIwPKfYxUSIECAAAECBAgQIDCSgP0ECBAgQIAAAQIECBAgkJWAACyr6WxfMVoiQIAAAQIECBAgQIAAAQIE8hdQIQECBAgQIEAgVwEBWK4zqy4CBAgQGIuAcwgQIECAAAECBAgQIECAAIH8BVRIgEANBARgLUzyM888E/vtt18ceOCBsXz58qZnPPjggzFjxoxoNBpDPj73uc81PddGAgQIECBAgAABAr0V0DsBAgQIECBAgAABAgQIEMhLQADWbD4HbFu6dGmceOKJMX/+/AFbt3ybArCnnnpqyx22ECBAgAABAgQIECBAgAABAuUUMCoCBAgQIECAAIFsBQRgw0ztQw89FAcffHBcc801wxy1YdcDDzwQfX19cfLJJxev6f3gx2mnnbbhYM8ECBAoqYBhESBAgAABAgQIECBAgAABAvkLqJAAAQJ1EBCANZnlFStWxDnnnBN77LFHLFiwoLilYZPDNtvUf4XY/vvvv9l2HwgQIECAAAECBEovYIAECBAgQIAAAQIECBAgQIBAZgJNArDMKhxDORdddFGcfvrpsXbt2uKKrm9+85vDtpICs3S12MSJE2PmzJnDHmsnAQIECBAgQIAAAQIECBAoh4BRECBAgAABAgQIEMhXQADWZG633XbbOOWUU2Lx4sVx4YUXxrRp05octWnTc889F4sWLYrp06fHhAkT4l3velfx2mg0Ys8994yrrroq1q9fv+kE7wgQKKeAUREgQIAAAQIECBAgQIAAAQL5C6iQAAECBGohIABrMs0f/OAH4/zzz48ZM2Y02bvlpieeeCKeffbZSEHY7/7u78Z1110Xu+yyS0ydOjXuvffeIhB73/veF+lKsS3PtoUAAQIECBAg0FsBvRMgQIAAAQIECBAgQIAAAQL5C9StQgFYG2b85z//eaxatSpWrlwZp512WixdujQeeeSR4vXaa6+NKVOmxDe+8Y3iarK+vr429KgJAgQIECBAgAABAgQIEBingNMJECBAgAABAgQIEMhYQADWhsl98sknY4cddogTTjghzjzzzJg8eXLRarod4jvf+c748pe/XHy++OKL46GHHireeyJQPgEjIkCAAAECBAgQIECAAAECBPIXUCEBAgQIEKiHgACsDfP8sY99rLgF4iWXXBJbb731Fi2m2yLOnDkzHn/88eK7wrY4YIQNd999d3gwsAasAWtgbGtghB+xdg8SGLzOBu3O82Mbqxrs5/PY/txy42YNWAPWgDVgDVgD1oA1YA1YA9aANdD2NeC/sw+bM7TxP4+UpikBWBemYrvttovddtut6GndunXFqycCBAgQIECAAAECBAj0UkDfBAgQIECAAAECBAgQyFlAANaG2U3f6/Xss8/G2rVrm7aW9q9fv77pvlY2zp49Ozw6bsDYOrMGMl0DrfycdcwmgcF/32za410rAoP9fPb3tzVgDVgD1oA1YA1YA6VbA/7tl+m//fxZ82fNGrAGrIHxrYFW/rtH1Y4RgI1zxpYsWRJ77bVXvOY1r4kbb7yxaWtPP/103H///TFlypTYeeedmx5jIwECBAgQ6I2AXgkQIECAAAECBAgQIECAAIH8BVRIoH4CArBxzvn2228fe++9d9HKlVdeucVVYOnqr29961vx5JNPxhve8IbYfffdi2M9ESBAgAABAgQIECDQQwFdEyBAgAABAgQIECBAgEDWAgKwcU7vxIkT40/+5E9i0qRJcfXVV8fcuXNj1apVRavptocXXnhhnHnmmbHVVlvFGWecEen7wIqdJXsyHAIECBAgQIAAAQIECBAgQCB/ARUSIECAAAECBOoiIABrw0zPmTMnzj///CLkOuuss4qQ6/Wvf31Mnjw5PvKRjxQ9XHDBBXHEEUcU7z0RIECAQGkEDIQAAQIECBAgQIAAAQIECBDIX0CFBAjUUEAA1oZJbzQacdJJJ8VPfvKTOOyww4oWH3300eI1fU7b0/5Go1Fs80SAAAECBAgQIECgtwJ6J0CAAAECBAgQIECAAAECeQsIwNL8jvBIV26l7/KaN29eTJs2bcijZ82aFTfddFOsWbMm0vHpNX1O24c8yQ4CBAgQIECAAAECBAgQIECgOwJ6IUCAAAECBAgQqI2AAKw2U61QAgQIbClgCwECBAgQIECAAAECBAgQIJC/gAoJECBQRwEBWB1nXc0ECBAgQIAAgXoLqJ4AAQIECBAgQIAAAQIECBDIXGCriMwrVB4BAgQIECBAgAABAgQIECAQERAIECBAgAABAgQI1EfAFWD1mWuVEiAwWMBnAgQIECBAgAABAgQIECBAIH8BFRIgQIBALQUEYLWcdkUTIECAAAECdRZQOwECBAgQIECAAAECBAgQIJC/QN0rFIDVfQWonwABAgQIECBAgAABAvUQUCUBAgQIECBAgAABAjUSEIDVaLKVSmBzAZ8IECBAgAABAgQIECBAgACB/AVUSIAAAQIE6ikgAKvnvKuaAAECBAjUV0DlBAgQIECAAAECBAgQIECAQP4CKqy9gACs9ksAAAECBAgQIECAAAECdRBQIwECBAgQIECAAAECBOokIACr02yrdaCA9wQIECBAgAABAgQIECBAgED+AiokQIAAAQIEaiogAKvpxCubAAECBOoqoG4CBAgQIECAAAECBAgQIEAgfwEVEiAgALMGCBAgQIAAAQIECBDIX0CFBAgQIECAAAECBAgQIFArAQFYraZ7U7HeESBAgAABAgQIECBAgAABAvkLqJAAAQIECBAgUFcBAVhdZ17dBAgQqKeAqgkQIECAAAECBAgQIECAAIH8BVRIgACBEIBZBAQIECBAgAABAgSyF1AgAQIECBAgQIAAAQIECBCol0A9A7B6zbFqCRAgQIAAAQIECBAgnltzYwAAEABJREFUQIBAPQVUTYAAAQIECBAgUFsBAVhtp17hBAjUUUDNBAgQIECAAAECBAgQIECAQP4CKiRAgACBcAtEi4AAAQIECBAgQCB7AQUSIECAAAECBAgQIECAAAEC+QtsVqErwDbj8IEAAQIECBAgQIAAAQIECOQioA4CBAgQIECAAAEC9RUQgNV37lVOoH4CKiZAgAABAgQIECBAgAABAgTyF1AhAQIECBB4WUAA9jKC/xEgQIAAAQIEchZQGwECBAgQIECAAAECBAgQIJC/gAo3FxCAbe7hEwECBAgQIECAAAECBAjkIaAKAgQIECBAgAABAgRqLCAAq/HkK71uAuolQIAAAQIECBAgQIAAAQIE8hdQIQECBAgQIJAEBGBJwYMAAQIECBDIV0BlBAgQIECAAAECBAgQIECAQP4CKiQwSEAANgjERwIECBAgQIAAAQIECOQgoAYCBAgQIECAAAECBAjUWUAAVufZr1ftqiVAgAABAgQIECBAgAABAgTyF1AhAQIECBAgQKAQEIAVDJ4IECBAgECuAuoiQIAAAQIECBAgQIAAAQIE8hdQIQECgwUEYINFfCZAgAABAgQIECBAoPoCKiBAgAABAgQIECBAgACBWgsIwGoy/cokQIAAAQIECBAgQIAAAQIE8hdQIQECBAgQIECAwAYBAdgGB88ECBAgkKeAqggQIECAAAECBAgQIECAAIH8BVRIgACBLQQEYFuQ2ECAAAECBAgQIECg6gLGT4AAAQIECBAgQIAAAQIE6i1QjwCs3nOsegIECBAgQIAAAQIECBAgUA8BVRIgQIAAAQIECBB4RUAA9gqEFwIECOQooCYCBAgQIECAAAECBAgQIEAgfwEVEiBAgMCWAgKwLU1sIUCAAAECBAgQqLaA0RMgQIAAAQIECBAgQIAAAQL5CwxboQBsWB47CRAgQIAAAQIECBAgQIBAVQSMkwABAgQIECBAgACBfgEBWL+EVwIE8hNQEQECBAgQIECAAAECBAgQIJC/gAoJECBAgEATAQFYExSbCBAgQIAAAQJVFjB2AgQIECBAgAABAgQIECBAIH8BFQ4vIAAb3sdeAgQIECBAgAABAgQIEKiGgFESIECAAAECBAgQIEBgo4AAbCOFNwRyE1APAQIECBAgQIAAAQIECBAgkL+ACgkQIECAAIFmAgKwZiq2ESBAgAABAtUVMHICBAgQIECAAAECBAgQIEAgfwEVEhhBQAA2ApDdBAgQIECAAAECBAgQqIKAMRIgQIAAAQIECBAgQIDAJgEB2CYL7/ISUA0BAgQIECBAgAABAgQIECCQv4AKCRAgQIAAAQJNBQRgTVlsJECAAAECVRUwbgIECBAgQIAAAQIECBAgQCB/ARUSIDCSgABsJCH7CRAgQIAAAQIECBAov4AREiBAgAABAgQIECBAgACBAQICsAEYOb1VCwECBAgQIECAAAECBAgQIJC/gAoJECBAgAABAgSaCwjAmrvYSoAAAQLVFDBqAgQIECBAgAABAgQIECBAIH8BFRIgQGBEAQHYiEQOIECAAAECBAgQIFB2AeMjQIAAAQIECBAgQIAAAQIEBgrkGYANrNB7AgQIECBAgAABAgQIECBAIE8BVREgQIAAAQIECBAYQkAANgSMzQQIEKiigDETIECAAAECBAgQIECAAAEC+QuokAABAgRGFhCAjWzkCAIECBAgQIAAgXILGB0BAgQIECBAgAABAgQIECCQv8CoKhSAjYrLwQQIECBAgAABAgQIECBAoCwCxkGAAAECBAgQIECAwFACArChZGwnQKB6AkZMgAABAgQIECBAgAABAgQI5C+gQgIECBAg0IKAAKwFJIcQIECAAAECBMosYGwECBAgQIAAAQIECBAgQIBA/gIqHJ2AAGx0Xo4mQIAAAQIECBAgQIAAgXIIGAUBAgQIECBAgAABAgSGFBCADUljB4GqCRgvAQIECBAgQIAAAQIECBAgkL+ACgkQIECAAIFWBARgrSg5hgABAgQIECivgJERIECAAAECBAgQIECAAAEC+QuokMAoBQRgowRzOAECBAgQIECAAAECBMogYAwECBAgQIAAAQIECBAgMLSAAGxoG3uqJWC0BAgQIECAAAECBAgQIECAQP4CKiRAgAABAgQItCQgAGuJyUEECBAgQKCsAsZFgAABAgQIECBAgAABAgQI5C+gQgIERisgAButmOMJECBAgAABAgQIEOi9gBEQIECAAAECBAgQIECAAIFhBARgw+BUaZexEiBAgAABAgQIECBAgAABAvkLqJAAAQIECBAgQKA1AQFYa06OIkCAAIFyChgVAQIECBAgQIAAAQIECBAgkL+ACgkQIDBqAQHYqMmcQIAAAQIECBAgQKDXAvonQIAAAQIECBAgQIAAAQIEhhPIIwAbrkL7CBAgQIAAAQIECBAgQIAAgTwEVEGAAAECBAgQIECgRQEBWItQDiNAgEAZBYyJAAECBAgQIECAAAECBAgQyF9AhQQIECAwegEB2OjNnEGAAAECBAgQINBbAb0TIECAAAECBAgQIECAAAEC+QuMq0IB2Lj4nEyAAAECBAgQIECAAAECBLoloB8CBAgQIECAAAECBFoVEIC1KuU4AgTKJ2BEBAgQIECAAAECBAgQIECAQP4CKiRAgAABAmMQEICNAc0pBAgQIECAAIFeCuibAAECBAgQIECAAAECBAgQyF9AheMTEICNz8/ZBAgQIECAAAECBAgQINAdAb0QIECAAAECBAgQIECgZQEBWMtUDiRQNgHjIUCAAAECBAgQIECAAAECBPIXUCEBAgQIECAwFgEB2FjUnEOAAAECBAj0TkDPBAgQIECAAAECBAgQIECAQP4CKiQwTgEB2DgBnU6AAAECBAgQIECAAIFuCOiDAAECBAgQIECAAAECBFoXEIC1buXIcgkYDQECBAgQIECAAAECBAgQIJC/gAoJECBAgAABAmMSEICNic1JBAgQIECgVwL6JUCAAAECBAgQIECAAAECBPIXUCEBAuMVEICNV9D5BAgQIECAAAECBAh0XkAPBAgQIECAAAECBAgQIEBgFAICsFFglelQYyFAgAABAgQIECBAgAABAgTyF1AhAQIECBAgQIDA2AQEYGNzcxYBAgQI9EZArwQIECBAgAABAgQIECBAgED+AiokQIDAuAUEYOMm1AABAgQIECBAgACBTgtonwABAgQIECBAgAABAgQIEBiNQDUDsNFU6FgCBAgQIECAAAECBAgQIECgmgJGTYAAAQIECBAgQGCMAgKwMcI5jQABAr0Q0CcBAgQIECBAgAABAgQIECCQv4AKCRAgQGD8AgKw8RtqgQABAgQIECBAoLMCWidAgAABAgQIECBAgAABAgTyF2hrhQKwtnJqjAABAgQIECBAgAABAgQItEtAOwQIECBAgAABAgQIjFVAADZWOecRINB9AT0SIECAAAECBAgQIECAAAEC+QuokAABAgQItEFAANYGRE0QIECAAAECBDopoG0CBAgQIECAAAECBAgQIEAgfwEVtldAANZeT60RIECAAAECBAgQIECAQHsEtEKAAAECBAgQIECAAIExCwjAxkznRALdFtAfAQIECBAgQIAAAQIECBAgkL+ACgkQIECAAIF2CAjA2qGoDQIECBAgQKBzAlomQIAAAQIECBAgQIAAAQIE8hdQIYE2CwjA2gyqOQIECBAgQIAAAQIECLRDQBsECBAgQIAAAQIECBAgMHYBAdjY7ZzZXQG9ESBAgAABAgQIECBAgAABAvkLqJAAAQIECBAg0BYBAVhbGDVCgAABAgQ6JaBdAgQIECBAgAABAgQIECBAIH8BFRIg0G4BAVi7RbVHgAABAgQIECBAgMD4BbRAgAABAgQIECBAgAABAgTGISAAGwdeN0/VFwECBAgQIECAAAECBAgQIJC/gAoJECBAgAABAgTaIyAAa4+jVggQIECgMwJaJUCAAAECBAgQIECAAAECBPIXUCEBAgTaLiAAazupBgkQIECAAAECBAiMV8D5BAgQIECAAAECBAgQIECAwHgEqhGAjadC5xIgQIAAAQIECBAgQIAAAQLVEDBKAgQIECBAgAABAm0SEIC1CVIzBAgQ6ISANgkQIECAAAECBAgQIECAAIH8BVRIgAABAu0XEIC131SLBAgQIECAAAEC4xNwNgECBAgQIECAAAECBAgQIJC/QEcrFIB1lFfjBAgQIECAAAECBAgQIECgVQHHESBAgAABAgQIECDQLgEBWLsktUOAQPsFtEiAAAECBAgQIECAAAECBAjkL6BCAgQIECDQAQEBWAuozzzzTOy3335x4IEHxvLly4c847HHHosTTjghpk2bFo1GIyZNmhSHH354LFy4cMhz7CBAgAABAgQIDBbwmQABAgQIECBAgAABAgQIEMhfQIWdFdiqs81Xv/WlS5fGiSeeGPPnzx+2mPvuuy8OOOCAuPTSS2PVqlWxyy67FMfffPPNse+++0Z6LTZ4IkCAAAECBAgQIECAAIFmArYRIECAAAECBAgQIECgbQICsGEoH3rooTj44IPjmmuuGeaoKK4K+9CHPhQPPvhgHHfccbFs2bJIV4Ol8OxTn/pUrFy5Mk499dRi27AN2UlgMwEfCBAgQIAAAQIECBAgQIAAgfwFVEiAAAECBAh0QkAA1kR1xYoVcc4558Qee+wRCxYsKG5n2OSwjZtuv/32uPXWW2PPPfeM8847L6ZOnVrsmzx5cpx55plxzDHHxKJFi+L6668vtnsiQIAAAQIEhhGwiwABAgQIECBAgAABAgQIEMhfQIUEOiwgAGsCfNFFF8Xpp58ea9eujZNPPjm++c1vNjlq06Zbbrkl+vr64qijjorp06dv2vHyu6233jqOPfbYl99FfOc734kXX3yxeO+JAAECBAgQIECAAAECAwW8J0CAAAECBAgQIECAAIH2CQjAmlhuu+22ccopp8TixYvjwgsvjGnTpjU5asOmdLXYwoULiw+zZ88uXgc/zZw5M6ZMmRL33HNPPPfcc4N3+9xcwFYCBAgQIECAAAECBAgQIEAgfwEVEiBAgAABAgQ6IiAAa8L6wQ9+MM4///yYMWNGk72bb1q1alU88cQTxW0SU3C2+d4Nn3beeefYcccdY8mSJUWotmGrZwIECBAg0EzANgIECBAgQIAAAQIECBAgQCB/ARUSINBpAQHYOIXTbRKXL18e6fu+dthhh3G25nQCBAgQIECAAAECNRVQNgECBAgQIECAAAECBAgQaKOAAKyNmO1sSlsECBAgQIAAAQIECBAgQIBA/gIqJECAAAECBAgQ6IyAAKwzrm1t9e677w4PBtaANVCTNdD2n3dt/YFcg8YGr7MalNzWEgf7+exntzVgDVgD1oA1YA1YA9aANWANWANN10Db//3PmbM1ML410Nb/QFKSxgRg45yIbbbZJnbaaadYs2ZNpO8DG665CRMmxMSJE87eOo8AABAASURBVIc7xD4CBAgQIECAAIFaCiiaAAECBAgQIECAAAECBAgQaKdAOQOwdlbY4bYmTZoU2223Xaxbty5++ctfNu1t8eLFsWTJkkjfEZbCsqYHDbNx9uzZ4cHAGrAGrIGxrYFhfrza1URg8DprcohNwwgM9vN5bH9uuXGzBqwBa6BGa8C/d/173xqwBqwBa8AasAasgVKsgWH+c0dldwnAxjl1U6dOjVmzZhWtpEssizeDnhYtWhQrV66MvfbaqwjBBu32kQABAhsFvCFAgAABAgQIECBAgAABAgTyF1AhAQIECHReQADWBuNDDz00Go1GXHvttfHUU09t1uLatWvjhhtuKLYdcsghkW6ZWHzwRIAAAQIECBAg0C/glQABAgQIECBAgAABAgQIEMhfoKsVCsDawD1nzpw4+OCDI13pdcopp8SyZcuKVtN3gs2dOzeuvvrq2H333ePII48stnsiQIAAAQIECBAgQIAAAQIRDAgQIECAAAECBAgQ6JSAAKwNstOmTYtzzz03dt1117j88suL2xy+7nWvK74b7KyzzoopU6bE5z//+WJ/G7rTBIF8BVRGgAABAgQIECBAgAABAgQI5C+gQgIECBAg0AUBAVibkPfZZ5+444474vjjj4/JkyfH448/XrR82GGHxfz58yO9Fhs8ESBAgAABAgQGCfhIgAABAgQIECBAgAABAgQI5C+gwu4KCMBa8D7iiCOir68v5s2bF+lqr6FOSVd9feUrX4nly5cXx69ZsyZuuummmDVr1lCn2E6AAAECBAgQIECAAIG6CqibAAECBAgQIECAAAECHRMQgHWMVsMERivgeAIECBAgQIAAAQIECBAgQCB/ARUSIECAAAEC3RAQgHVDWR8ECBAgQIDA0AL2ECBAgAABAgQIECBAgAABAvkLqJBAlwUEYF0G1x0BAgQIECBAgAABAgSSgAcBAgQIECBAgAABAgQIdE5AANY5Wy2PTsDRBAgQIECAAAECBAgQIECAQP4CKiRAgAABAgQIdEVAANYVZp0QIECAAIGhBGwnQIAAAQIECBAgQIAAAQIE8hdQIQEC3RYQgHVbXH8ECBAgQIAAAQIECEQwIECAAAECBAgQIECAAAECHRQQgHUQdzRNO5YAAQIECBAgQIAAAQIECBDIX0CFBAgQIECAAAEC3REQgHXHWS8ECBAg0FzAVgIECBAgQIAAAQIECBAgQCB/ARUSIECg6wICsK6T65AAAQIECBAgQIAAAQIECBAgQIAAAQIECBAgQKCTAuUIwDpZobYJECBAgAABAgQIECBAgACBcggYBQECBAgQIECAAIEuCQjAugStGwIECDQTsI0AAQIECBAgQIAAAQIECBDIX0CFBAgQINB9AQFY9831SIAAAQIECBCou4D6CRAgQIAAAQIECBAgQIAAgfwFelqhAKyn/DonQIAAAQIECBAgQIAAgfoIqJQAAQIECBAgQIAAgW4JCMC6Ja0fAgS2FLCFAAECBAgQIECAAAECBAgQyF9AhQQIECBAoAcCArAeoOuSAAECBAgQqLeA6gkQIECAAAECBAgQIECAAIH8BVTYWwEBWG/99U6AAAECBAgQIECAAIG6CKiTAAECBAgQIECAAAECXRMQgHWNWkcEBgv4TIAAAQIECBAgQIAAAQIECOQvoEICBAgQIECgFwICsF6o65MAAQIECNRZQO0ECBAgQIAAAQIECBAgQIBA/gIqJNBjAQFYjydA9wQIECBAgAABAgQI1ENAlQQIECBAgAABAgQIECDQPQEBWPes9bS5gE8ECBAgQIAAAQIECBAgQIBA/gIqJECAAAECBAj0REAA1hN2nRIgQIBAfQVUToAAAQIECBAgQIAAAQIECOQvoEICBHotIADr9QzonwABAgQIECBAgEAdBNRIgAABAgQIECBAgAABAgS6KCAA6yL2wK68J0CAAAECBAgQIECAAAECBPIXUCEBAgQIECBAgEBvBARgvXHXKwECBOoqoG4CBAgQIECAAAECBAgQIEAgfwEVEiBAoOcCArCeT4EBECBAgAABAgQI5C+gQgIECBAgQIAAAQIECBAgQKCbAr0JwLpZob4IECBAgAABAgQIECBAgACB3gjolQABAgQIECBAgECPBARgPYLXLQEC9RRQNQECBAgQIECAAAECBAgQIJC/gAoJECBAoPcCArDez4ERECBAgAABAgRyF1AfAQIECBAgQIAAAQIECBAgkL9AqSoUgJVqOgyGAAECBAgQIECAAAECBPIRUAkBAgQIECBAgAABAr0SEID1Sl6/BOoooGYCBAgQIECAAAECBAgQIEAgfwEVEiBAgACBEggIwEowCYZAgAABAgQI5C2gOgIECBAgQIAAAQIECBAgQCB/ARWWS0AAVq75MBoCBAgQIECAAAECBAjkIqAOAgQIECBAgAABAgQI9ExAANYzeh3XT0DFBAgQIECAAAECBAgQIECAQP4CKiRAgAABAgTKICAAK8MsGAMBAgQIEMhZQG0ECBAgQIAAAQIECBAgQIBA/gIqJFAyAQFYySbEcAgQIECAAAECBAgQyENAFQQIECBAgAABAgQIECDQOwEBWO/s69azegkQIECAAAECBAgQIECAAIH8BVRIgAABAgQIECiFgACsFNNgEAQIECCQr4DKCBAgQIAAAQIECBAgQIAAgfwFVEiAQNkEBGBlmxHjIUCAAAECBAgQIJCDgBoIECBAgAABAgQIECBAgEAPBQRgXcLXDQECBAgQIECAAAECBAgQIJC/gAoJECBAgAABAgTKISAAK8c8GAUBAgRyFVAXAQIECJRQYN3998ayuZ+IZ95+YDx98H4eAwyWvOOgwiYZlXDqDIkAAQIECBAgUFYB4yJAgEDpBARgpZsSAyJAgAABAgQIEKi+QHkrSMHO8x8+PlbP+168tHJleQfao5H1LX+hsElGyapHw9AtAQIECBAgQIAAAQIECIxToDsB2DgH6XQCBAgQIECAAAECBNojsPLKy6Jv9er2NJZxK8koWWVcotIIdEZAqwQIECBAgAABAgRKIiAAK8lEGAYBAnkKqIoAAQIECJRNYO1dPyjbkEo7njUL7izt2AyMAAECBAgQKJeA0RAgQIBA+QQEYOWbEyMiQIAAAQIECFRdwPhLLOC2h61PTrodYutHO5IAAQIECBAgQIAAAQK1Eyh1wQKwUk+PwREgQIAAAQIECBAgQIBAdQSMlAABAgQIECBAgACBsggIwMoyE8ZBIEcBNREgQIAAAQIECBAgQIAAAQL5C6iQAAECBAiUUEAAVsJJMSQCBAgQIECg2gJGT4AAAQIECBAgQIAAAQIECOQvoMJyCwjAyj0/RkeAAAECBAgQIECAAIGqCBgnAQIECBAgQIAAAQIESiMgACvNVBhIfgIqIkCAAAECBAgQIECAAAECBPIXUCEBAgQIECBQRgEBWBlnxZgIECBAgECVBYydAAECBAgQIECAAAECBAgQyF9AhQRKLiAAK/kEGR4BAgQIECBAgAABAtUQMEoCBAgQIECAAAECBAgQKI+AAKw8c5HbSNRDgAABAgQIECBAgAABAgQI5C+gQgIECBAgQIBAKQUEYKWcFoMiQIAAgeoKGDkBAgQIECBAgAABAgQIECCQv4AKCRAou4AArOwzZHwECBAgQIAAAQIEqiBgjAQIECBAgAABAgQIECBAoEQCArAOTYZmCRAgQIAAAQIECBAgQIAAgfwFVEiAAAECBAgQIFBOAQFYOefFqAgQIFBVAeMmQIAAAQIECBAgQIAAAQIE8hdQIQECBEovIAAr/RQZIAECBAgQIECAQPkFjJAAAQIECBAgQIAAAQIECBAok0BnArAyVWgsBAgQIECAAAECBAgQIECAQGcEtEqAAAECBAgQIECgpAICsJJOjGERIFBNAaMmQIAAAQIECBAgQIAAAQIE8hdQIQECBAiUX0AAVv45MkICBAgQIECAQNkFjI8AAQIECBAgQIAAAQIECBDIX6BSFQrAKjVdBkuAAAECBAgQIECAAAEC5REwEgIECBAgQIAAAQIEyiogACvrzBgXgSoKGDMBAgQIECBAgAABAgQIECCQv4AKCRAgQIBABQQEYBWYJEMkQIAAAQIEyi1gdAQIECBAgAABAgQIECBAgED+AiqsloAArFrzZbQESiuw7v57Y9ncT8Qzbz8wnj54P48BBkvecVBhk4xKO4EGRoAAAQIECBAYvYAzCBAgQIAAAQIECBAgUFoBAVhpp8bAqidQ3xGnYOf5Dx8fq+d9L15aubK+EENU3rf8hcImGSWrIQ6zmQABAgQIECBAgAABAgQqIWCQBAgQIECAQBUEBGBVmCVjJFBygZVXXhZ9q1eXfJS9H14ySla9H4kREGizgOYIECBAgAABAgQIECBAgACB/AVUSKBiAgKwik2Y4RIoo8Dau35QxmGVckxrFtxZynEZFAECBAgQIDB6AWcQIECAAAECBAgQIECAQHkFBGDlnZuqjcx4ayzgtoetT366HWLrRzuSAAECBAgQIECAAAECpRMwIAIECBAgQIBAJQQEYJWYJoMkQIAAgfIKGBkBAgQIECBAgAABAgQIECCQv4AKCRComoAArGozZrwECBAgQIAAAQIEyiBgDAQIECBAgAABAgQIECBAoMQCArA2TY5mCBAgQIAAAQIECBAgQIAAgfwFVEiAAAECBAgQIFANAQFYNebJKAkQIFBWAeMiQIAAAQIECBAgQIAAAQIE8hdQIQECBConIACr3JQZMAECBAgQIECAQO8FjIAAAQIECBAgQIAAAQIECBAos0B7ArAyV2hsBAgQIECAAAECBAgQIECAQHsEtEKAAAECBAgQIECgIgICsIpMlGESIFBOAaMiQIAAAQIECBAgQIAAAQIE8hdQIQECBAhUT0AAVr05M2ICBAgQIECAQK8F9E+AAAECBAgQIECAAAECBAjkL1DpCgVglZ4+gydAgAABAgQIECBAgACB7gnoiQABAgQIECBAgACBqggIwKoyU8ZJoIwCxkSAAAECBAgQIECAAAECBAjkL6BCAgQIECBQQQEBWAUnzZAJECBAgACB3gronQABAgQIECBAgAABAgQIEMhfQIXVFhCAVXv+jJ4AAQIECBAgQIAAAQLdEtAPAQIECBAgQIAAAQIEKiMgAKvMVBlo+QSMiAABAgQIECBAgAABAgQIEMhfQIUECBAgQIBAFQUEYFWcNWMmQIAAAQK9FNA3AQIECBAgQIAAAQIECBAgkL+ACglUXEAAVvEJNHwCBAgQIECAAAECBLojoBcCBAgQIECAAAECBAgQqI6AAKw6c1W2kRoPAQIECBAgQIAAAQIECBAgkL+ACgkQIECAAAEClRQQgFVy2gyaAAECBHonoGcCBAgQIECAAAECBAgQIEAgfwEVEiBQdQEBWNVn0PgJECBAgAABAgQIdENAHwQIECBAgAABAgQIECBAoEICArAxTpa0Jmp9AAAQAElEQVTTCBAgQIAAAQIECBAgQIAAgfwFVEiAAAECBAgQIFBNAQFYNefNqAkQINArAf0SIECAAAECBAgQIECAAAEC+QuokAABApUXEIBVfgoVQIAAAQIECBAg0HkBPRAgQIAAAQIECBAgQIAAAQJVEhhbAFalCo2VAAECBAgQIECAAAECBAgQGJuAswgQIECAAAECBAhUVEAAVtGJM2wCBHojoFcCBAgQIECAAAECBAgQIEAgfwEVEiBAgED1BQRg1Z9DFRAgQIAAAQIEOi2gfQIECBAgQIAAAQIECBAgQCB/gawqFIBlNZ2KIUCAAAECBAgQIECAAIH2CWiJAAECBAgQIECAAIGqCgjAqjpzxk2gFwL6JECAAAECBAgQIECAAAECBPIXUCEBAgQIEMhAQACWwSQqgQABAgQIEOisgNYJECBAgAABAgQIECBAgACB/AVUmJeAACyv+VQNAQIECBAgQIAAAQIE2iWgHQIECBAgQIAAAQIECFRWQABW2akz8O4L6JEAAQIECBAgQIAAAQIECBDIX0CFBAgQIECAQA4CArAcZlENBAgQIECgkwLaJkCAAAECBAgQIECAAAECBPIXUCGBzAQEYJlNqHIIECBAgAABAgQIEGiPgFYIECBAgAABAgQIECBAoLoCArDqzl23R64/AgQIECBAgAABAgQIECBAIH8BFRIgQIAAAQIEshAQgLVpGh988MGYMWNGNBqNIR+f+9zn2tSbZggQIECgewJ6IkCAAAECBAgQIECAAAECBPIXUCEBArkJCMDaNKMpAHvqqafa1JpmCBAgQIAAAQIECPRYQPcECBAgQIAAAQIECBAgQKDCAgKwFidvpMMeeOCB6Ovri5NPPrl4Te8HP0477bSRmrGfAAECBAgQIECAAAECBAgQ6KGArgkQIECAAAECBPIQEIC1aR7nz59ftLT//vsXr54IECCQiYAyCBAgQIAAAQIECBAgQIAAgfwFVEiAAIHsBARgbZjSFStWxEMPPRQTJ06MmTNntqFFTRAgQIAAAQIECPRWQO8ECBAgQIAAAQIECBAgQIBAlQVaC8CqXGEXxv7cc8/FokWLYvr06TFhwoR417veVbw2Go3Yc88946qrror169d3YSS6IECAAAECBAgQIECAAAEC4xBwKgECBAgQIECAAIFMBARgbZjIJ554Ip599tlIQdjv/u7vxnXXXRe77LJLTJ06Ne69994iEHvf+94X6UqxNnSnCQIEuiigKwIECBAgQIAAAQIECBAgQCB/ARUSIECAQH4CArA2zOnPf/7zWLVqVaxcuTJOO+20WLp0aTzyyCPF67XXXhtTpkyJb3zjG3HhhRdGX19fG3rUBAECBAgQIECgowIaJ0CAAAECBAgQIECAAAECBPIXyLpCAVgbpvfJJ5+MHXbYIU444YQ488wzY/LkyUWr6XaI73znO+PLX/5y8fniiy8uvius+OCJAAECBAgQIECAAAECBEomYDgECBAgQIAAAQIECOQiIABrw0x+7GMfK26BeMkll8TWW2+9RYvptogzZ86Mxx9/vPiusC0OGGHD3XffHR4MerIGWlx7IyxhuwcJlHkucxzbIH4fRxAYvAZGONzuQQKD/Xz293cZ18CgZevjCAJlnENj8rPFGrAGrAFroO1roMV//+vX2rMGrAFrIN81MMI/jSq5WwDWhWnbbrvtYrfddit6WrduXfHqiQABAgQIECivgJERIECAAAECBAgQIECAAAEC+QuoMG8BAVgb5jd9r9ezzz4ba9eubdpa2r9+/fqm+1rZOHv27PBgUOY10Mo6dswmgTLPZY5j2yTvXSsCg9dAK+c4ZpPAYD+fO/f393a7vDFueXSv+P++/5vx8e/u6THA4Kx5exY2yajZGty0Yr1rRaCZYcbb/LvDv72sAWvAGrAGrAFrwBqwBqyBmq6BVv59VLVjBGDjnLElS5bEXnvtFa95zWvixhtvbNra008/Hffff39MmTIldt5556bH2FhGAWMiQIAAAQIEyihw/5MvxZ9e9mLMW7guVq7pK+MQezqm5aujsElGyaqng9E5AQIECBCohIBBEiBAgAABAjkKCMDGOavbb7997L333kUrV1555RZXgaWrv771rW/Fk08+GW94wxti9913L471RIAAAQIESitgYARKLnDFnWtj9TrB10jTlIyS1UjH2U+AAAECBAgQIECAQE0FlE0gcwEB2DgneOLEifEnf/InMWnSpLj66qtj7ty5sWrVqqLVdNvDCy+8MM4888zYaqut4owzzoj0fWDFTk8ECBAgQIAAAQJjErjr/rHfWnpMHVb4pAUP+P7Z0UyfYwkQIECAAAECBAgQIEAgHwEBWBvmcs6cOXH++ecXIddZZ51VhFyvf/3rY/LkyfGRj3yk6OGCCy6II444onhfkSfDJECAAAECBAiUUsBtD1uflnQ7xNaPdiQBAgQI1FRA2QQIECBAgACBLAUEYG2Y1kajESeddFL85Cc/icMOO6xo8dFHHy1e0+e0Pe1vNBrFNk8ECBAgUGYBYyNAgAABAgQIECBAgAABAgTyF1AhAQK5CwjA2jjDs2bNiptuuinWrFkT6bu/0mv6nLa3sRtNESBAgAABAgQIEGi/gBYJECBAgAABAgQIECBAgEBGAgKwISbTZgIECBAgQIAAAQIECBAgQCB/ARUSIECAAAECBAjkKSAAy3NeVUWAAIGxCjiPAAECBAgQIECAAAECBAgQyF9AhQQIEMheQACW/RQrkAABAgQIECBAYGQBRxAgQIAAAQIECBAgQIAAAQI5CTQPwHKqUC0ECBAgQIAAAQIECBAgQIBAcwFbCRAgQIAAAQIECGQqIADLdGKVRYDA2AScRYAAAQIECBAgQIAAAQIECOQvoEICBAgQyF9AAJb/HKuQAAECBAgQIDCSgP0ECBAgQIAAAQIECBAgQIBA/gK1qlAAVqvpViwBAgQIECBAgAABAgQIbBLwjgABAgQIECBAgACBXAUEYLnOrLoIjEXAOQQIECBAgAABAgQIECBAgED+AiokQIAAAQI1EBCA1WCSlUiAAAECBAgML2AvAQIECBAgQIAAAQIECBAgkL+ACuslIACr13yrlgABAgQIECBAgAABAv0CXgkQIECAAAECBAgQIJCtgAAs26lV2OgFnEGAAAECBAgQIECAAAECBAjkL6BCAgQIECBAoA4CArA6zLIaCRAgQIDAcAL2ESBAgAABAgQIECBAgAABAvkLqJBAzQQEYDWbcOUSIECAAAECBAgQILBBwDMBAgQIECBAgAABAgQI5CsgAMt3bkdbmeMJECBAgAABAgQIECBAgACB/AVUSIAAAQIECBCohYAArBbTrEgCBAgQGFrAHgIECBAgQIAAAQIECBAgQCB/ARUSIFA3AQFY3WZcvQQIECBAgAABAgSSgAcBAgQIECBQCYF1998by+Z+Ip55+4Hx9MH7eQwwWPKOgwqbZFSJyTRIAgQIEOiqgADsFW4vBAgQIECAAAECBAgQIECAQP4CKiRQJYEU7Dz/4eNj9bzvxUsrV1Zp6F0Za9/yFwqbZJSsutKpTggQIECgMgICsMpMlYESIECgIwIaJUCAAAECBAgQIECAAIGSCqy88rLoW726pKMrz7CSUbIqz4hKORKDIkCAQO0EBGC1m3IFEyBAgAABAgQIRDAgQIAAAQIECJRfYO1dPyj/IEsywjUL7izJSAyDAAECBMoisCEAK8tojIMAAQIECBAgQIAAAQIECBDonICWCRColIDbHrY+Xel2iK0f7UgCBAgQqIOAAKwOs6xGAgSGFLCDAAECBAgQIECAAAECBAgQyF9AhQQIECBQPwEBWP3mXMUECBAgQIAAAQIECBAgQIAAAQIECBAgQIBA/gK1rlAAVuvpVzwBAgQIECBAgAABAgTqJKBWAgQIECBAgAABAgTqIiAAq8tMq5NAMwHbCBAgQIAAAQIECBAgQIAAgfwFVEiAAAECBGooIACr4aQrmQABAgQI1F1A/QQIECBAgAABAgQIECBAgED+Aiqst4AArN7zr3oCBAgQIECAAAECBOojoFICBAgQIECAAAECBAjURkAAVpupVuiWArYQIECAAAECBAgQIECAAAEC+QuokAABAgQIEKijgACsjrOuZgIECBCot4DqCRAgQIAAAQIECBAgQIAAgfwFVEig5gICsJovAOUTIECAAAECBAgQqIuAOgkQIECAAAECBAgQIECgPgICsPrM9eBKfSZAgAABAgQIECBAgAABAgTyF1AhAQIECBAgQKCWAgKwWk67ogkQIFBnAbUTIECAAAECBAgQIECAAAEC+QuokACBugsIwOq+AtRPgAABAgQIECBQDwFVEiBAgAABAgQIECBAgACBGgnUNgCr0RwrlQABAgQIECBAgAABAgQI1FZA4QQIECBAgAABAvUUEIDVc95VTYBAfQVUToAAAQIECBAgQIAAAQIECOQvoEICBAjUXkAAVvslAIAAAQIECBAgUAcBNRIgQIAAAQIECBAgQIAAAQL5C2yqUAC2ycI7AgQIECBAgAABAgQIECCQl4BqCBAgQIAAAQIECNRUQABW04lXNoG6CqibAAECBAgQIECAAAECBAgQyF9AhQQIECBAQABmDRAgQIAAAQIE8hdQIQECBAgQIECAAAECBAgQIJC/gAoHCAjABmB4S4AAAQIECBAgQIAAAQI5CaiFAAECBAgQIECAAIG6CgjA6jrz6q6ngKoJECBAgAABAgQIECBAgACB/AVUSIAAAQIECIQAzCIgQIAAAQIEshdQIAECBAgQIECAAAECBAgQIJC/gAoJDBQQgA3U8J4AAQIECBAgQIAAAQL5CKiEAAECBAgQIECAAAECtRUQgNV26utYuJoJECBAgAABAgQIECBAgACB/AVUSIAAAQIECBAIt0C0CAgQIECAQPYCCiRAgAABAgQIECBAgAABAgTyF1AhAQKbCbgCbDMOHwgQIECAAAECBAgQyEVAHQQIECBAgAABAgQIECBQXwEBWH3mXqUECBAgQIAAAQIECBAgQIBA/gIqJECAAAECBAgQeFlAAPYygv8RIECAQM4CaiNAgAABAgQIECBAgAABAgTyF1AhAQIENhcQgG3u4RMBAgQIECBAgACBPARUQYAAAQIECBAgQIAAAQIEaixQmwCsxnOsdAIECBAgQIAAAQIECBAgUBsBhRIgQIAAAQIECBBIAgKwpOBBgACBfAVURoAAAQIECBAgQIAAAQIECOQvoEICBAgQGCQgABsE4iMBAgQIECBAgEAOAmogQIAAAQIECBAgQIAAAQIE8hcYukIB2NA29hAgQIAAAQIECBAgQIAAgWoJGC0BAgQIECBAgAABAoWAAKxg8ESAQK4C6iJAgAABAgQIECBAgAABAgTyF1AhAQIECBAYLCAAGyziMwECBAgQIECg+gIqIECAAAECBAgQIECAAAECBPIXUOEw7Kue2AAAEABJREFUAgKwYXDsIkCAAAECBAgQIECAAIEqCRgrAQIECBAgQIAAAQIENggIwDY4eCaQp4CqCBAgQIAAAQIECBAgQIAAgfwFVEiAAAECBAhsISAA24LEBgIECBAgQKDqAsZPgAABAgQIECBAgAABAgQI5C+gQgLDCQjAhtOxjwABAgQIECBAgAABAtURMFICBAgQIECAAAECBAgQeEVAAPYKhJccBdREgAABAgQIECBAgAABAgQI5C+gQgIECBAgQIDAlgICsC1NbCFAgAABAtUWMHoCBAgQIECAAAECBAgQIEAgfwEVEiAwrIAAbFgeOwkQIECAAAECBAgQqIqAcRIgQIAAAQIECBAgQIAAgX4BAVi/RH6vKiJAgAABAgQIECBAgAABAgTyF1AhAQIECBAgQIBAEwEBWBMUmwgQIECgygLGToAAAQIECBAgQIAAAQIECOQvoEICBAgMLyAAG97H3hoJ3P/kS3H29avjiPNWxkGfWeExwODI81cUNsmoRktCqQQIECBAoFoCRksgE4H0O6ffy5v/e8Tv5ZkscmUQIECAAAECBAh0RSDbAKwrejrJRiD9I/tPL3sx5i1cFyvX9GVTV7sKWb46CptklKza1a52CBAgQIAAAQIECAwUSL9rpt85/V4+UGXTe7+Xb7IY+M57AgQIECBAgAABAs0EBGDNVGyrncAVd66N1esEXyNNfDJKViMdZ39PBXROgAABAgQIEKisQPpdM/3OWdkCujTwZJSsutSdbggQIECgnAJGRYAAAQIjCAjARgCyux4Cd92/vh6FtqHKBQ+sa0MrmiBAgAABAu0W0B4BAjkI+L289Vn0e3nrVo4kQIAAAQIECBDISaD1WgRgrVs5MmMBtz1sfXLTbVdaP9qRBAgQIECAAAECBFoX8Ht561Ybfy9v/RRHEiBAgAABAgQIEKiVgACsVtOtWAL5C6iQAAECBAgQIECAAAECBAgQyF9AhQQIECBAYCQBAdhIQvYTIECAAAECBMovYIQECBAgQIAAAQIECBAgQIBA/gIqHIWAAGwUWA4lQIAAAQIECBAgQIAAgTIJGAsBAgQIECBAgAABAgSaCwjAmrvYSqCaAkZNgAABAgQIECBAgAABAgQI5C+gQgIECBAgQGBEAQHYiEQOIECAAAECBMouYHwECBAgQIAAAQIECBAgQIBA/gIqJDAaAQHYaLQcS4AAAQIECBAgQIAAgfIIGAkBAgQIECBAgAABAgQIDCEgABsCxuYqChgzAQIECBAgQIAAAQIECBAgkL+ACgkQIECAAAECIwsIwEY2cgQBAgQIECi3gNERIECAAAECBAgQIECAAAEC+QuokACBUQkIwEbF5WACBAgQIECAAAECBMoiYBwECBAgQIAAAQIECBAgQGAoAQHYUDLV227EBAgQIECAAAECBAgQIECAQP4CKiRAgAABAgQIEGhBQADWApJDCBAgQKDMAsZGgAABAgQIECBAgAABAgQI5C+gQgIECIxOQAA2Oi9HEyBAgAABAgQIECiHgFEQIECAAAECBAgQIECAAAECQwpkE4ANWaEdBAgQIECAAAECBAgQIECAQDYCCiFAgAABAgQIECDQioAArBUlxxAgQKC8AkZGgAABAgQIECBAgAABAgQI5C+gQgIECBAYpYAAbJRgDidAgAABAgQIECiDgDEQIECAAAECBAgQIECAAAEC+QuMvUIB2NjtnEmAAAECBAgQIECAAAECBLoroDcCBAgQIECAAAECBFoSEIC1xOQgAgTKKmBcBAgQIECAAAECBAgQIECAQP4CKiRAgAABAqMVEICNVszxBAgQIECAAIHeCxgBAQIECBAgQIAAAQIECBAgkL+ACschIAAbB55TCRAgQIAAAQIECBAgQKCbAvoiQIAAAQIECBAgQIBAawICsNacHEWgnAJGRYAAAQIECBAgQIAAAQIESi5w/5MvxdnXr44jzlsZB31mhccAgyPPX1HYJKNhp9FOAgQIECBAYNQCArBRkzmBAAECBAgQ6LWA/gkQIECAAAECBKohkIKdP73sxZi3cF2sXNNXjUF3cZTLV0dhk4ySVRe71hUBAgQqIWCQBMYjIAAbj55zCRAgQIAAAQIECBAg0D0BPREgQKByAlfcuTZWrxN8jTRxyShZjXSc/QQIECBAgEDrAgKw1q0cWToBAyJAgAABAgQIECBAgAABAgTKLHDX/evbMLx6NLHggXX1KFSVBAgQIECgSwICsC5B64YAAQIECLRNQEMECBAgQIAAAQIEKiLgtoetT1S6HWLrRzuSAIFaCCiSAIFxCQjAxsXnZAIECBAgQIAAAQIEuiWgHwIECBAgQIAAAQIECBAg0KqAAKxVqfIdZ0QECBAgQIAAAQIECBAgQIBA/gIqJECAAAECBAgQGIOAAGwMaE4hQIAAgV4K6JsAAQIECBAgQIAAAQIECBDIX0CFBAgQGJ+AAGx8fs4mQIAAAQIECBAg0B0BvRAgQIAAAQIECBAgQIAAAQItC1Q2AGu5QgcSIECAAAECBAgQIECAAAEClRUwcAIECBAgQIAAAQJjERCAjUXNOQQIEOidgJ4JECBAgAABAgQIECBAgACB/AVUSIAAAQLjFBCAjRPQ6QQIECBAgAABAt0Q0AcBAgQIECBAgAABAgQIECCQv0D7KhSAtc9SSwQIECBAgAABAgQIECBAoL0CWiNAgAABAgQIECBAYEwCArAxsTU/6bHHHosTTjghpk2bFo1GIyZNmhSHH354LFy4sPkJthIgMGoBJxAgQIAAAQIECBAgQIAAAQL5C6iQAAECBAiMV2Cr8Tbg/A0C9913XxxwwAFx6aWXxqpVq2KXXXYpdtx8882x7777RnotNngiQIAAAQIECIxewBkECBAgQIAAAQIECBAgQIBA/gIqbKOAAKwNmMuXL48PfehD8eCDD8Zxxx0Xy5Yti3Q12NKlS+NTn/pUrFy5Mk499dRiWxu60wQBAgQIECBAgAABAgRqIqBMAgQIECBAgAABAgQIjE1AADY2t83Ouv322+PWW2+NPffcM84777yYOnVqsX/y5Mlx5plnxjHHHBOLFi2K66+/vtjuicCYBZxIgAABAgQIECBAgAABAgQI5C+gQgIECBAgQGDcAgKwcRNG3HLLLdHX1xdHHXVUTJ8+fbMWt9566zj22GOLbd/5znfixRdfLN57IkCAAAECBFoXcCQBAgQIECBAgAABAgQIECCQv4AKCbRTQAA2Ts0VK1bEwoULi1Zmz55dvA5+mjlzZkyZMiXuueeeeO655wbv9pkAAQIECBAgQIAAAQLNBGwjQIAAAQIECBAgQIAAgTEKCMDGCNd/2qpVq+KJJ56IRqMR2267bf/mzV533nnn2HHHHWPJkiWxePHizfb5MBoBxxIgQIAAAQIECBAgQIAAAQL5C6iQAAECBAgQIDB+AQHYOA3Xrl0by5cvj/R9XzvssMM4W3M6AQIECBBoImATAQIECBAgQIAAAQIECBAgkL+ACgkQaKuAAKytnBojQIAAAQIECBAgQKBdAtohQIAAAQIECBAgQIAAAQJjFRCAjVWui+e96U1vije96U0eHXTo4nRm0dXgNZlFUV0sYrCfz539GdfFqc2iq8HrMYuiuljEYD+fO/Pnu4tTmkVXg9dhFkV1sYjBfj535s91v2sXpzaLrvrdvHZ2XfbAN6t//2fxh62LRQxeb13sOouuBvv57OejNWANWAOtr4Es/iIYVIQAbBDIaD9us802sdNOO8WaNWsifR/YcOdPmDAhJk6cONwh9hEgQIDAFgI2ECBAgAABAgQIECBAgAABAvkLqJAAAQLtFRCAjdNz0qRJsd1228W6devil7/8ZdPWFi9eHEuWLIn0HWEpLGt60DAbFyxYEB6dNbjtjKnh0brB4PX42lvvCo/WDQb7+ezPd5l+/gxej/5st/5nO1kN9vO5M3++y/RnpqNjadPvJ4PXYVqrHq3/2R7s53Nn/lz3u1bhz1SZxtjv5rWz65Lv+HzL9GemCmMZvN78nd3639nJarCfz+P788uPnzVQrzUwTERR2V2VCcDKKjx16tSYNWtWMby77767eB38tGjRoli5cmXstddeRQg2eL/PBAgQIECAAAECBAgQIECAwAYBzwQIECBAgAABAgTaISAAa4PioYceGo1GI6699tp46qmnNmtx7dq1ccMNNxTbDjnkkEi3TCw+eCJAgEBrAo4iQIAAAQIECBAgQIAAAQIE8hdQIQECBAi0WUAA1gbQOXPmxMEHHxzpSq9TTjklli1bVrSavhNs7ty5cfXVV8fuu+8eRx55ZLHdEwECBAgQIECAwEgC9hMgQIAAAQIECBAgQIAAAQL5C3SuQgFYG2ynTZsW5557buy6665x+eWXF7c5fN3rXld8N9hZZ50VU6ZMic9//vPF/jZ0pwkCBAgQIECAAAECBAgQyFVAXQQIECBAgAABAgQItEVAANYWxoh99tkn7rjjjjj++ONj8uTJ8fjjjxctH3bYYTF//vxIr8UGTwQIjErAwQQIECBAgAABAgQIECBAgED+AiokQIAAAQLtFhCAtVE0XfX1la98JZYvXx59fX2xZs2auOmmm2LWrFlt7EVTBAgQIECAQA0ElEiAAAECBAgQIECAAAECBAjkL6DCDgoIwDqIq2kCBAgQIECAAAECBAgQGI2AYwkQIECAAAECBAgQINAeAQFYexy1QqAzAlolQIAAAQIECBAgQIAAAQIE8hdQIQECBAgQINB2AQFY20k1SIAAAQIECIxXwPkECBAgQIAAAQIECBAgQIBA/gIqJNBJAQFYJ3W1TYAAAQIECBAgQIAAgdYFHEmAAAECBAgQIECAAAECbRIQgLUJUjOdENAmAQIECBAgQIAAAQIECBAgkL+ACgkQIECAAAEC7RcQgLXfVIsECBAgQGB8As4mQIAAAQIECBAgQIAAAQIE8hdQIQECHRUQgHWUV+P9AnfffXdMnTo1Go3GqB6f+9zn+pto6XX58uVx4IEHFn2lPls6qcYHrVq1Ks4999y49dZbO6pw4403FvP+3ve+t6P9VK3xbvlXzSWNN/357cbPjNRX+jnTaDQivabPHp0XSNaNRiNy/JnQX1t67bxktXro/7tgwoQJ8e1vf3vYwT/xxBMxc+bMLf4+72+jSmunW7+bpDXXaFT/Z9mwC2MMO/1dOwa0kp8y8HeE9HtsX1/fkCPu//PXaDQi/fzoP7D/Z0z6OZPe928v82t/Len3o2RQ5rEaWz0E0jpM67HRaBT/pqzLn8U0u1X5Ozf9fEs/59IjvU9jr8Ij/Z7XaIz/d5pcf272++yxxx7x8MMPDzul6e++RqNR/Hey5NF/cFXWcP94vY5dYP369XHFFVfEJZdcMvZGXjkz/RxJP0/Sz/70d8Arm4v/ltJojP/PbH977XxNfzd95CMfKf6bZCt/Zlrp25+fVpTKdYwArFzzMXA03hPouGGUdCcAABAASURBVMDJJ58cp512WqT/ONTxznSwhQD/LUhsIECgBgIvvfRSnH766SP+g70GFErsgoC/a7uA3MMuPvvZz8b8+fN7OAJdE2ibQKUb8mex0tNn8BUVuO++++LTn/50rF27tqIVGHY3BC644IJ497vfHc8991w3uitdHz/96U/ja1/7Wmy//fbxjW98o/h/sizdIA2o4wICsI4T6yAJzJ49O1asWBEpeR/4OOecc9LuOOCAA+KFF17YYn8KZ4oDPHVEwC9KHWFtuVH+Q1FF+JkxtI095RZIf2+lv+fSa7lH2tvRjfUf7EcccUTxu0L6R0xvK2i992nTpsW8efOK34PSz7bWz3RkOwT8XdsOxfK28fzzz8cZZ5wRS5cuHdUgZ8yYUYTwDz/8cKT3ozq5Rwf7WdIjeN22JFCnP4sJJP2eV4Xf99LPt/RzLj3S+zT2Kjy+9vJ/rK6Cbxksv/rVr8Y//MM/jHoo5VrDox6+E0Yh0I3fhcu6ntLPkS996UuxbNmyuPTSS2O//fYbhdzQh5a13qFHbM9WCAgQIECAAAECBAh0S6DRaBRdpX+EXHvttcV7T68IeCFAYFQCjUYjbrvttvjiF79YhOOjOtnBBAi0TaDR8GexbZgaItCiQKPRiHRnhY9//OPx0EMPtXiWwwjUR6DRaMRFF10U6TaQRx99dH0KV+kWAqUNwLYYqQ21Fbj33nvjxBNPjOnTpxf3bG00GjFp0qQ4/PDD49///d9b/sfuzTffXHyXSPrukfQDMP1/AowXNY3tD//wDyP9f2Q2Go1Ibc+ZMyf+9V//deO4+u+R22g0No6/0djy/eB76MbL//fYY4/FCSecMGz7Lx+28X/pVoZf+MIXYrfddtvYV3L72Mc+Fmkc8cr/pXv1pv4uu+yyYsvb3/724vh0H9tiwytPrdT3yqFjekn/37rHHHNM0fe+/z97dwJvazX+AXytKBlKhkjCrVCmBkIobgMuodugInGNzXWrP5GkkqFoIiXRqChRSMmQIqmQCmVouJmiDJmS+X+/67ZO791373P23mefe8/Z5zmfs/b7vmtevzU/z3qe9fSnJ+VtRtRL+rVMM2fOTN/85jfTE57whBLvIx/5yHTGGWeUu4ZyXhT3nBe2g8H111+fHvKQh5T2It5mnuo7exhK57e//W2xHiT+JmhtdtasWaW957wgn+3qU+I1P8p/++23p/e///3pQQ96UMFAf5k7d2459cLvt771rfSsZz2ruOWcy/v3v/99TkNhtJtBjBnao3aZc07aqfY6HoDE1+zPOef05Cc/OemH2k4zbu0w5wU6tH/605+mzTbbrIwvOee05pprprPOOqss4pph6rvTTe5EaY4D3o0NrekIU3XIu5OJWjrjGLPlllum2267jZeiJlU/euYznzmSj5xzGWukJc3isfFjjDUWNtvac5/73KQ8DW/ltd8+J7C05UEZc17QT7y3lreWM+cFfnJu/4S9eFv7lPiMJznngoE6ue6661Lrn/A5L6i7VrfWNgDn1jmjNcwwfisztXTaCMmNXjbs9R4D9dmKjXFT39Cvcl5Qv8ZMJ/S0k1b//Xw367fWpzE251zG3HZpuW/B2GzO0K5a09WOrGlqPJ6+2bf67edbPjuNZerAWkp60s35njVWu/TlXzmUZxjmWmNiL2Nbs/zTfa7tpy0OOsyjH/3oovpJvIcccki68sorvXZlrIvdYcF4bwZaHGNJa1vqZo4ZayzR15vrjH7nmNZxbtttty3zXs45mQfdIwIjJ8rtqdjlvGDssP76wx/+0ISzvPMf69oCxVD+TFRfBJa5qNs5iv9eTT99URrNfuK7acbbF++6666y9l9qqaXa3tVd07ZftYZupm1fan9a3YxvxjnGe9Ov917wrel6KuO4xwYZ6GCs83JedD3d61jSIfpibUyypjFWGsusiYrDFPpB57HGu+mmm9JBBx3UkypE9ZjzohgrvvodxHwirk6m1rG1vXZon5jzgvW7tfxFF11UaGo0Sb31rW8t6+ycF6y3ldUarjVudpNtXfe73/0uPelJTyr0pdb+qs2hJ+acix9+m2X64Q9/WMotfHXrpQ/o8/o+/MTrmXMutDHfzfHvN7/5TeJeaUie7fY1wrUzre3p+OOPL/SmPfbYYxHvNd2cc+Kv6QEmu+22WwnbdFO36CbaRs4L2slY+zztqjl/6Ov2ofo+HJvpepd2t/ui1vIKH2ZyI7DU5M5e5G66I4Ag+8QnPrEMivTVPupRjypqSmy4DFrPfvazUzenxy+77LL0qle9KllM0n+76667lgF1PPhK9ylPeUo6+eSTC3HY5u++971vwlyg0hEDwgBqkLUpkPdWI4yFrXzwYwD3zijfGmusUcR0Dfb8PvCBDxyJ/81vfvNCCxzEeaqhTDBVxYEwJsojjjgiwaoSnhG5Vl999bT00ktLqkyq8iZ+FvJtEQh75fvnP/+ZuDfLt8suuyyUvnC9GGWyYDv77LPTeuutl84555y0yiqrlCjGk74ybr311unGG28sm3TtZsUVVywLDmVoZyx8JawubBge97jHpY022ijdeeedbTcd/H71q18t7s9//vMLc3aQ+GvfO++8c2HyXnjhhYUBKt8WIRgS6lMbU8/y0jTq+0UvelFyCiznnJRdfNr99ttvn0477bRkcWnRoX0o8+WXX5423njjNAxMsEGNGYg3r371q9N3v/vdpD2RVKn9o4l3t++IcsYL8dT+pG7oo7b433HHHcs40hqfcM95znPS+eefX9qwNoDBZ8OpjajbZpirr766MNUsVrUPqk6k493YYIPkvRmmvru7wULOhllZxb3ccssVtVLGFu1Hfrhrj/qNuKSFWaYP1Lj0YWOgdqp98au9GR8x0RDOq1/PfvqccNI3tsmDd2VlvCuvfNd81XzLe6uRP/HpD8YA79XoUw4JiE9cysFNnayzzjodxwh+mma0MR1OrWN6M+ywvcPZ+K899rNhb4eHutluu+2SvqFf6SvqSv1hkNos6R/twvZjZ12x7rrrljmaPnntjvonac2cOXOEeTxa3PqJudbYoH3wq22ao32z584ft37MaGOZPq7drb/++kl60pW+dHzbbB9++OGF+MCuaYZhrtVmjBG9jG0VA+1qOs+1FYfJ8HSnhUMq1mzas3odT76EX5xjibY0WecYc7VxyMECexRz5a9//etyj4ixyX7KYQZremOgMQWxCn6YdbUe2FuzIELFuraiMnzPQfdFc592pg2akyBmjjJX+WbPnT9u4zWTqS8uu+yyZb+mbF//+tcXKhp6hgNmLM3xrYeIfvCDHyR7BWusGTNm8NbWiBt+cIQnT93iO6ixQZq9mPGMJa3pWMcNmj7Umsbi+H7oQx+arNX0C2oj0ajGm6720AsdarzpnX766Uk7tE+0dkejspZHZ0Er2nzzzZM9Knvre+vtAw88MO29997p3//+90jy5u/JuK6zB6V2T3+96qqrRvLr5fe///3I4Z1f/OIX6Ve/+hXrEQOTO+64o9CmxNNrH6i0SPO3SD31c3H5rkYa9vNwlgYaAjv7GrQ6e+vqt9uncPe73/3St7/97UXuHkNjsW4TV+s9rjAx7tlfoYPwgyGLhoVuom1Yc8gj2pg8om2Kk99q0IW0K+1Z/1BuNA6YWo8cfPDBC+1xjInobHVfJB5hPMUhLnH6HoSJOBY/AsEAW/yYR4pdInDzzTenPffcswxKNlM2Vz//+c+TjZdB0aBF3Pu4444r92p0ihbB1kn9OoDbrOWcO3nvyt6gi2BtcjjggAOSTZ5B2T1mn/rUpxLi3jve8Y6E8Puwhz2sSCTJe6vBlJCgwd2CpTKAxD9nzpzCYGnGr9zUvBiILXTOPPNMwYu54IILigoYjBv+4CRPTiizszj+4Ac/WPA0eF977bXpFa94RQkrbXlzapPFpZdemhAn4et0jcUEd+X73Oc+l0xk9OiKj/9eDdzULX3VCGwWNrXs4hpP+k65PP7xj09OsCi/vGPumMyUodVYwK+88sqSTRgAFk33vve9C9ODJVzVr/dqxIlhZyKtGPKnbmA9XvxNrCeccELCFEWwtViSb09tymTv/hz+ap7qU9vB/PvSl76U5MOiQL7k9bzzziunffbff//C1ICP9uEUjP6hHmo8U/E5qDFD/W6zzTbJwosEHqaVxVK/mFiYH3nkkQnG73nPewqjS32qGwsw/d9lrJdccskiSdjELL/88umaa64pBHV1qm6F0Ub0oRqI25ve9KZk8bzJJpuUp3FAOrCxCNU+nOZrbdPisCC3AXFyVFzaF6a3vGtDGFfiFp/8Gw/OPffcIqHI3UZSPAwGMWkyYyH8YFrbm/5oEclfNf30OXOC02HKtOGGG5byyhujf2CqyZf8S6eXMYD/asT/4x//OMFdmWs59HVjmfgRI6r/dk9x9Dqmt4tnmOxsvMxjxqaTTz45NeezXstpw/LOd74zGcNWW2210l+Ml+rKIQiEV21X/9C2e42/nX93LWCWilebY2p/dpjAHNEuXNNOPzEXstNPtGl9S3/RFxHAzMXmRH56NeIZbSyDuTpAUDCW8C99+TjqqKPKWsZhCidzW9MehrlW3zVG9DK2VRz06ek611YMBvQcdzTGEHOrtZE13Qc+8IFkTOgnYuEW91iiLU3WOcZcbc9gnLOeMEY4HQ7bvfbaq4y55kbjqjHQWGWPYP1k/cofYz1hzRLrWmgMrxlkX4TSRM+R0miaydYXEXtham3RXLdj1NkX1Lzrd/XdU/8zllmnWseza2fGg++gxoZ2+RrNbjxjSTPeiaAPNeNf3O/28tZr6t3YfMMNN/SdBf1gce9ZrEe32267wiSxdjfXUFWHFuVgm32sNm+eMd+Q8Mo5J/tQ69Za2Mm6rss5pxe+8IUlm/qdeiof83+UjZn/muwzSXx5Z9AQvvKVr3hNL3jBC8oB/l77QKVFok2KyBNm9sW+q4EvySf7Efib88399tj21fbc9gfVfzfPxz72sYWxSQrLgccaRvkrE5+dtO3XvDPWRA7arb322gkT334bsxODa8011yz7PG1BHrUHjDvj4g477DCiUUoZHMYVH/osbJWbf99oFGiZ2js/jLrRj7jBQXmF8bTO1B7t22p9CRNmaiEQDLCpVV/TKrdOL5GUQIA2mDm9UAF48IMfnJz4RzQ1IHdSbWSQrMwvpxkMnDmPj/klDyZdg6wTp5gJdXGZc06ITaSjEMxHW3xwc2rSQLr//vsnp0LEzWD4id/iozV+xGOEqZxz0WVrcBemnsrYdNNNE3zYMd6dbnBaxokSgz/7TsZE6x4F2L/+9a9P1FM1y+eUqvwJb2JALPferTGBkaSwEUagtoAmll3DDyJ9J4CVW5wIe822w64aeeFXG3LCSL3lvKB9mOzly4kVbbGG8TSJI3A6/U9Kjt2g8CeKjYDjdI68mfjFXw1CHTF53xYLnq3mXe96V1lk5bygLMIoD391cFXMAAAQAElEQVQWT4gXtU7h5PQbN8SKsQj5/E1Wo5602/GMGfqTBTiiKCaSBZK+PJ4ywxSxGOb6Z7M9kl7S7jC0mguwmp6NL+bAWmutVaxyXrCApiqJBaJ1XTBaIDtBZbF50kknjUhU8mfxSGURAqHFXetmmR8bbQzgnHNZYEvb2KqdaY9O2jUZ1Tnnop5FGOEx1T314RNPPLHoozd+vO51ryuqk7hpb8YXi1ffTaON9tLnSDEivCmT9Jp5g4FFrfTmzZtXpH+badX30caA6seztU+J17hqDrJI127462SMmb2O6Z3iGiZ7G3btSplsOMyL3ns16oB0K8Kr+bn2F/FgIDsZSMpO/9BP2I/X6LPacrPd1f4sbml5djLGBXO5NQDVbc1+Yoxwkt4BGGOadPSrTnG1s9cmRxvLuDv5Laz23Zq+eVr/lT/p2/zx2zTmKH2B3VSba/sZ25SzaeCGoJFzLtbTZa4thZ1kP8Z8hK+cc9Lf281x3WR5SYwl8tXalvSryTDHtI5zxibjCulwBCx5bPaBpz3taWnmzJnlRH5d08S6Vg1PHzOovjjRc2SnGlm8ffFPnbJR7K2VrWfsbxCii+X8H+MUwq91u3Voc/+GUYZhZg3Pfb73tv/jxXcQY0PbjI1iOYixRPQTRR8S95IyOef0f//3f8leyp7T+s0ep5/8LIk9i7aOIWPNLs/2zOhQ3pkPf/jDSV/wnnNO6DYOoaFDVcbKZF/XofWttNJKRdoLE0ZZGAdQrbHRL3xjQnkyyqe9kopzGGVQfUDc7Yx209wP2OPYY9tr23Pbe7cL18kODQU9haSXclR/ym/cQgtEo1CHDq9Xd2OYfY/1hKtmhK2H8B0arm2Bf+ulj370o4nEq7ERU5S9NPUFeSdFlvOCtXrOOWGuMvYu0uZfetq+fU8rDtY+rhN58YtfXGgamLTChJl6CAQDbOrV2bTJMUYLzj41UybB1oKzs7hrta/fmBoISIiOmF8INTkvGPiqn36eGEj1xALGgYGzGU/OOSFOyzvGXdOtviM87bTTTuVeLtIYCE3VDTEb0yXnnKjlaY2fP4P4qquumjBiEHfZWYh6kswiNWJh65tBZHQa3on0urBg386YfDBgLKgx4Dxb/ZmgMX6oV7Aob3Xv9G1icTJXHk14CJEI3k3/403fprw1zmb89d3GHbHk05/+dJIXDDkTbHUnFUbKEPGRupZq7+mb/RZbbJFM7OwGhb8J1iLPBsZJG3G3mtHqEAHYnUvNMJgXFk7s2p0GVFZu9GurI+9T0Yx3zNBnSFtY4FmsOWFV63c8eOhD6sDiFrFfn7GArXG++93vTvqntKtdfWKYWdDV7/pUj9o5AhOmgfZcpTQw4UmJVr/1iShBnSO/xtVqX5/cm32AvbZm3NAe9Xt2TVPL1rSzqHWy0hitTnJeeNylRslJrZEwd79oh730OeOw9or4Ru3B3dGMPORXXjAQSdKMONz9AofRxoC7vSVjig1l/a5P9sooDxbL1b712e+Y3hrPMH7nnBMGMHxtUmw4+tmw2zzqQzZKrYcG4KZda4veMYA9x2sQes3DrfGQbGM3VjkQr+Tbxm327NmF6Sxc02jD2pn+pC033UZ772Ysc7IS09pm3GGe1vhyzkXNmfxh5tW1RvUnX8ag+t3pOVY/67XfD2qu7Wdsa5ZxOs+1TRwm07t5hWoc6zPzaS99ppZDn1zcY4m+ZAyseahP9kt6jjGeIk7VPHk6Te5QXbs+YK6ljos/Uu+esa6FwvQyg+iLEzlHdqoNfW4y9UX9zJ7OmGRsqvm2JvA+Z86coobfXqCOdxhl9hkIxJgK/LUz48V3EGNDu3yNZjfesUTcE0UfEveSNvasJF6MzegbpKp6zdOS2rNgDtkfNvNrrlEWe1rtrelmrqECzxrT/prbZF/XWe8+9alPLXdhY9TIs/zbz1pr27+b863N7bu5uy+MBBKVfHAYRB8QbzsjD2inOS+8b7fHtte235XXdmFHs0OzyDkndD9x8EuC6uabby4Hth0eNMbpm9zsYaSDxoAOwo5Uq7Ud1eOtbYG7vVdlmNLKJA40VPs/AgAO69jHwJt/cVPtjF5b94dokDQtaXPt9mXqxsF9h97bzRPiDTP5EQgG2OSvo8jh3QjYSBkYSWRY8OHA4+zf7bzQg70BnH8OFnmegzAmJBORwbEyFXqJF1EMM65KmFioGKBrHBYeThUYoJWBupBWg/BmEMeMkxdhSbpZ7Fr4OtFgkHbniZOw/IqPv7GMkybyYJI24bXzbzKxIRYnFUDt/LSzI4GCwMlNGrD03jTjTd9mwYKpGWe7d0xCKtoQ05wkaSXk5ZzLHVw554QhgmkpHvk2+QkHc3aM90HgL66mwSgxOdvsOIVvIUB0vemn+Y7woO6adtP1vZcxA0YHHXRQIlHl3SLoH//4h9dxG4v0neYzvPVzjCftRP9E3LZBqW2rXULrrLNOEr7VzSZnxowZRZ2ivGJeWuDxZ5Hs2c5QOcpev7U49F4NRnB97/Q0fumjF198cTllT+JB/2n6lx+qNW1MnBxrutV3Y1h9r8+ce+tzGPDC2uDnvPBinf1YZqwxoIbvNKYYZ7hVf52exox+xvRO8Q2bvbZsHjSn6g+1D/ZSTodB+Le5ogK3dc70TcqKHwzjdnMPt16M+R9juzVMN/1IGOsSB3Rs+jDc5bHV2OiZ5/UpbUi4bkw3Y5k4EQ3c8aAtt4tXH8Yg04br+FL9afudwlU/nmP1s5x76/cTNdd2M7YpTzWDmmtrfPEcPwLmWOoLqUHFtCXJYZ3aS8xLYizp1Jf0L25j5V//ND4oay/7hrHi5W5tbM3vfVAm1rWDQnLyxjOIvjiRc2Qn5PQ3/a7VnR23VvvW74noi+gdOefk8I4+bu1OOsJeD+HYGtj8jKAsPwjH1hUYZ6Plebz4TsTYIP+9mF7HkomkD/WS74n0i5FEe5A0qELEHPXerZmINtxN2g5Wd+OvFz+TbV1nP29djwmkDysLxjVJKOV3YJ20kv0t2g936tb1exJvmDbsmqbXPtAM2/pu7WTN32qfc07GGfby5tmLIblmr0GKCw1BWAx9exDMsUoTqJJvxjKMKPu51nQdCm6HgzjRLXPOCd3TPs86naABNwfdHVp0yIEUO9qesZRbNfKm/QtnfK328RwuBIIBNlz1OVVL0zHfNnQGLpJeFnEGQncuubPKhNEx4HwHk4VFo7DuCetXHcr8qAb2L08kDgzCiGQIfYh/zQQMvES42SEiY2i1GgvdVokDhGaSW9RIYc4Ib9FDVaQB38SKIMB+vMYEbnIQDyaDZzdG+U2uJi+EP0Q6i5Nuwjb99Jt+jQMz6Q1veEP5pMbRYrF8tPy4M4l4PXWHlShC9Jux6SAxU4MMEn842cDYvJjknYjCaHB/HcZpa93XPMQzFb3P4xkzMJws0vQdkpzqYhC4UhNogWtMoldauydJ6LSX/mpcs2FtTctptla78XzXBR2GmQV4N3FZXDslZRFqPF1ppZWSBauxRV9qjUO8wrTaN78RR5rf9b2XPlfD9POU727GgH7ibg3T75jeGs8wfxuD64Ydg1//66W81gr861et82X9Vg/8TBYjP/qK/JB+q/lsPtlz79UYtwYxlplrMcHEZ6Paaz667We99PtBzrXGqV7Gtl7LH/4XPwIOhrinIecF2hgQjXvJxVQdS/rZN/SCy3j9GkNiXTteFKdW+C764qgFmsg5ctSEx+Eoz4Pui4jHDseYT9E+MK4Qj0lBYELZ31tLcPd0ECjnnKpUQ6fiyCv/3K01mmuP+s6e+2Qy4x1LhLcXs5+ZLPShQeKbcx7RrIDW4tqDXtZv2sWg2/AgyzdWXJN9XYe248Cf+RADhiQYjQyu1SDhZa/tgBpGk7qgFYpkVlOdqTYsvLgGSSdyqK/T/nws3Edzd4DA4VyH9km0GXeMU8qFzuZgcM45YYChTxjf0EQcDqz0xtHir25oxQ4YY37ZD7J3X9cll1ySpO9b/CQjMSKVFy2jl/4hjjBTG4FggE3t+hvq3BMvdd8VBoVFyuabb56oMkQ0xqF3MsAE0gkEG2C6YnfeeedEZLZfdSid4u/HfqyT0OJUJkQnJxQQzE1yoxmEdeEYxHIYmTScnqBqEGGJmwmWyj72vsdjTNgWVeJAjPLsxmD6qT/3E5nQnPY3CXUTtumn3/TFoV1RXYlx9973vjdR08G+nZFHqqG0H/nmp57EccpWPbGrZlD4aycYDNq4zQ1dzPqBhQFpACrzaprxvAcBdTueMQPmGIwYX5hUpCcHyTi3SSU9qP1iRmNWr7zyyqUAJFsxOC0Ki8XdPxbyd78O5GHjLCJtu7X9sm81xp7DDz88bbvttslinAQZlXWkvqhYsWjUn5rhLMapaJB3puk21rt89dLnxoqvnbt2Is/djAHtwvdqN54xvde0pqr/nBds2G12zC027E7qdlueepCE+gttdjRDenHQEg3d5rPpzyYt55wcCrHZHS3PNmz1hGQzjk7vgxrLjFUO4ujTNpad0mtn30s/67XfD2KuhXevY1u7cobd5EPAus4BB4eFnIC3Z+g2l1NxLJkKc0ysa7ttgcPlbzx9cSLnyIlCeSL6okOQCN2I5Pby7qsxpiGIW8fPnDmzFMfhTGsJUhYYZgjLxaHDz1TEV1HGO5ZMRvqQcg3SmMdcOeGA5XnnnZccHO82/olow92mPV5/U2Fd5/A0pvZVV12V7Mkd+LP3p+FHf3bNCRwcvtbXHcDmH3OMPTPePiCOdsaeHYbt3MZjl3Muqg7FTZWh/TdGWC0Xpp8DusY3NMx6cAkmvaSLYYgugeEGS2FzzslYiZHIDeNtxx13TPqGNSJaD9opv2GmBwLBAJse9TwlS4kwQYUhghiJJxcaIhi/4AUvSAY2gyjTrnAmb/4QbVwIamBFcHZBYqcw7eJpZ2dAlT7inHy183P66acnBDYEbZMJP05m2ZB7x8xw4t17q3HamoQFRgcCUqt7N9855+TknQFeuS2aEdnk94c//OGoUUhbHkzK1KS180xlm0k551x0j7fz087OAt7Ej4iOwMkPdTVElb0zE5m+fCOQalekhBBGch5ddRqdxxiwGBfCYZBQfUUCTH7bmZz7xx/x94ADDkgmZRMyhiVJQfnWZrSr2qbapT2d7cYzZsBNXTuNhHj8pje9qTDO3/72tyfthvugjNNVGNPq12nzM844o9z/c9lllyXE5mY6TkFZGDftvMuTfoNRbqPrFBNJT24Yp56txtiHacXeQtP46H00YzEqnxiCZ599djJ+uKPO/YRUrN7nPvdJrfnTPyzUbdDlsV38NR/t3NRDN32uMt/lUdla4zJGGQdJT8KZO9z0JX252zFAuPEY46lxbTxj+njSnyphbdgRJmxKbNgxorvNuzmF30GpNxTXRBv9BFMJwaq2z0GlqQ+NNZYZA6yVMLarqpXW9OXNWgDDiX79VvdO3133s0YE8txNRls5rgAAEABJREFUv28EKeOmPt7PWse40evY1kw73icvAuZYc7dDV4hLpEodZOomx1NxLJnsc0ysa7tpecPpZzx9cSLnyIlCeyL6orW6+3GttalNQ0CW/3ooBqPLfO/QLE0wpCzsY8zx/HUyUxHf8Y4l1jwTRR/qhPOSsqdtx1UP0vdED/I+lpmINjxWmoNynwrrOnsdtE3ra0wuDBn913oFDmg9Oeekr+vP6I2kldB/uI+3D4ijk7GHaqVD8GuPDVvvJE89ezXKZS+sXNoi2iTJL+VyCE689hsOHqOZOgBexzhpOUTsKayx0HurkUd5RafF4G91R8PFVCMgAEdqsvlxMJLUmD2Z/Q43eeHWaqwt1ReaU6tbfE8NBIIBNgnqKbKwKAIGoWuvvbY40Hlrsigfd/8Y3Eji4OTfbdXxgUh64IEHFkIJLr+Bs6PnLhwMjhg5vJKCqCK2vhnfJM+c2LYoJQmBkVUlDhDWSbPx284gMlm4cmsXP3unvGCCsWfBKy36bIWl05afpqFPGEG6adfpvZ40M7mcfPLJixC3hTNZm2QQ3pWRXa8GM9AFkojUiJ5wE8dEpS/+evca3DCZbMykOZpxOkV9O4HzhS98IZmwtUlEtxpukPhrK5gGFukWSDnnmkx5Un+BGVw+4mcEgUGOGTabROIxjS0+jz/++GTMGUmsxxfMHswi6g0whZrBc86Jatd2CzX+MMW0B+9NYwOsrVgQaos5LzhdxQ+VXtSXeG8aDG2nxthZAHqOZSyGncYyjrZj+opTXprxGIeMYcYQkm2t2I3Vhrvpc9KTRs45kc6UD3ZNAzsYGbPlqd8xoBlnP+/Slldhux3T+Z2Oprlh/+AHP5gQcrrBwYlJjDMn/GwoW8Noi+YcG625c+emyXCIQL9VXptbY3prP1EG/dWGTd9zgIVdL2a0scxhFH3NJpw0dmu88kNC20lN/rpdQ/Tbz6SxOOfafsa2Vozie/IigHhCyt/hDffPdjoY0lqCqTiWTPY5xjxsHRPr2oVb23T56rcvLo45ctB1MFF98alPfWpCdHUY86KLLkrN/Teisv2KPoawa+62xs954f1ja1mnIr6DHEvsawZJH2rFd0l/55yTw0FoCdZxhxxySFdZmqg23FXi4/Q0VdZ19oQ55+QArD2L9W9dY+vLaGHsTz311GQdb11SoRlkH6hx1qf9gL1z/a5Pe2x7bYfUrNOrfS9PDHnjGJqIvYV9mXFKHPY51LYbu0488cRCa3NQGA7cGVJc0r/gggvSNddcw2ohg7YAL5b8ipMkmXQ322yz1EozRp/FdOO/Gn7lsdO+TBpooPpTPSxVw8Zz6iAQDLCpU1fTKqdNaYZzzjknGZArAJgN73vf+xKmSbUb60kFw9Zbb50MWO4ZQSwfK8xo7hYUTisgGllQ1EEVUe3YY49Nn/nMZxLiEkZX8yT0rFmzkrybzDrFn3NOJBQQ88RPd23VxSwMyYWddtopsXNaxH1F8MLUQajeY489iqoyfhmTiQUzQr48m1jZN43JqH7LGxVnJhmSR3Cu5RMXxqPy87/77rsnJ8i892ow8Kjyq+mY0MQxEenLd717DQannXZasvCV3lgGwVTbMRnKrzqmDi7nezYWg8TfRsbpK+khiiIm1jySBqMOcbxM3BrfJHgOLAvqoEpADWLMmDFjRjrooINK/hDRMJrLRx8/NqrakTj222+/ZAxLd//pW3TQq28nofT7u53Kg/59dV4lRLRli1B9L+ecSMXqSzxjzCKo2wC89rWvLfehsWdsjN0zJj7+qIpkP5axGES0wlA7//zzRxiB8uGQAnWF4mzGk3MeGcOUDSNDv+HHuGWMGq0Nw2qsPicuGwKLWuk3MeImfljnnJNDBxbC/Y4B4huPyfkePLod08eT3lQOm3Me2bBrY92Wxfy33XbbFalN0okIRDW8MZQ0GdW7+ps2Y+PTbdwT5Q/T21yLQG+eJY0kf9KTdwR7zLp//OMfyclJfZFbr2ZGh7HMuLHbbruV6EjI2HTWfuqp38qX/O29995Fqr14HuVHvvvtZ930e+O8uh7EWgeevY5toxQ9nCYhAu7AsZ6WNW3TcyyjfU21sSTnPDLnTsY5Jta1Y7W64Xfvpy8urjlykOjnPDF9ccb8edz63l7e2gDxFaNC3h3yQsi1j3AvkP7WDZF6KuKrbIPcIw+aPqQ+JpOxzrOOs7fsdg7MOS+O+WRCYJoq6zoML/Q7h9wcBLf/twYGCqaP/m1viwmGMeSbGzOIPmD/3qk9oC+gM1R39Ad7bPnZYYcdknFIPno19uEk2azfqeTE0EfHrPFssMEG5RXTCnPMtS1ogsVy/g+GGLqqcY5QgTLMty7/4rTXt/e3hrMP5LD66qsnexj0C3sT+0H2jDDsvMPY/kIe7buE0W+a+yL7M3RAaWCw1fwKH2ZqIbDU1Mpu5Ha6IJBzTu7uMmG794gEk0mNMUEgbBJhR1im77WT+p6KF0kfqvYwP3DuncKvbqR6cs7JCTWDe7Uf7WkiIhUi3oMPPjhZYMiLp4HTAHrUUUclpzkwkajNEx/JLZMev+2Mk1v8kRQRTvwIyBa3GDZEekmL0O8tD8ccc0yygBUGUwqRDIPM4G9ikQYVaTbz/MCAxIh3pr4T54UtAhx7gzrRXhOAMMpV46qTDyYcQjb//RrpqGfq/tRprUf2g0zfJIlRKZ8mMAte5WlnYNVkUAjj9BQ8TZYWLOqHfdMMCn/1gCgqbnk2Icun9DEvMQrlMeecSAS05lW46WhyHuyYAcOtttoqUTuCcU5iUNthb5wwXuSck/GD3WhG/8FMQ2y1mDKGqWd92ru+bqwgil/7c41POhjU3IWx4cVIr3lq3gHIjZpXfo05nsIYNzAH67hxwgkndEXMlgeLcgtJC2ESNMYT7dHThtvCWH/i19jjyegjVL16NyYql/Iay5x4s4Dn1sl00+fEaQw0FiIKNMtrLMS0Q7iH0XjHgE757NYeHuq5lzG927iHzZ/+YuNh/u+2bDZJDpfoG+pd+9EftFVjqHZgniEFXk8cirvXvizM4ExK2qY8yRsVNcouz/KOgKUsymT8yPmeQxe95qHTWOYwxz777JNsCjEKavr6ln4rX/Inn92kOd5+pt7MdYtjru13bOsGh/AzORAw3lrfNoksY+Ws37HEwbqZM2cWbRN1LT1WWoN0n8xzjHVIrGsHWdtTL65++qJSmnvMQeaibufIYeyL5uSNNtoIJMUgwKI1lI/5P003Egz63HzrMf/7wXfMSCfQg3INcizRLtE52tGHJrAYizVqDAt9p5dE+51P7Ilzzj3R1HrJ11h+p8q6zr58/fXXHylOc19iz0J1f3W0F7B3rt/j6QNVa5N9OEYbWh5mU40bncL+w77DU1r21vbYtDahS1kjVf+9PpVFGsKhh4rbO4O+VmkD9gHGMfbV6KtHHHFEwgijhQoNAo7yKK+Yifpx85A72oc1IHqmpzETLaKGocFGfK7LyXnBHktd1DkH3aPuizwxzOQZjRf9puYtnlMLgSXPAJtaeEVuFyMCCJj0xL74xS8u3HuEKjpZnd52+okkkkndvSoG5rGyhkj61re+tXhz2tm9AOWjzx9EX4TpOXPmlBgQqtwxQHLBvT3yyQFhyZOhV5e/Toa0GH+M+N3NYfC18MXsEB5B3MlsJxC888tgEmLu2Xg78YAxKB15khd5ddo75wUDvDAmPqcoTAzwFaeJMOec+BUGgYyUlrgwADAeL7nkkkTSzWQknn5NzjmZdDDs1AeiJ0J7zoNNX5mcaJdPDCNl6WRIG8oDv9UgntTNBekZi4bqVp+Dwl8+ESSJh1sMaD/yCmtEXKLvTqDIA4YqqbCah+n+HPSYod9hcCPEu5PIiaV+MXa/jXHBeGEhq7/p0xZrpLjcreUEUmv8z3ve84oecAtPYfRri2Z90KZNu2iGEYe4MOyMD8IYN7Qld3fp4+ybYUZ7F//RRx+djDkWjLX/yLexhloEd+lZEBuvmyoeEd2NIcZw7Vp5LW4tvDH2R0u3mz4nvLJQ1yAv8lfLCwcSlOyVYbxjgLTGa3od08eb3lQOry+T1u6lDDYn1gXUnZnv9RVjpzjMgeYYY2vO98yB3JakyTkn4zp1HvIoL/Is78pgHjD2KBu3fk2nsUzfeP/735+MJ8Yo6wXpS8fc3ytm4+1n3fT7Qc21OefU79gGnzBTAwFzxAc+8IGyj+g2x/rbVBtLlG2yzjE552TsNZ5Zi5R17S9+kYw/xr9bbrklxbpWDQ636acv5pwXyxw5aOQnoi/SemCtnXNOzbtx5N0+uhKWSVkg9LIfy+Q8tfDNOQ98LLHWGiR9aCzMF7d7zjlhGqJf9JL2RLThXtLvx685ZSqs63LOCaNFGTF7rH29V1MZYDnnZA9d7T1z7r8PGBscOIcT2gA6EjqqeBl7e1qjaJ9ykMCe2t4aDYBUmD08f/0aB7nr4XvMyiYTCTPL+kDc6LszZszwupDBvCLlip6h3ypDzSO6B5oEhlYzEFonOoE9lr0QWoQw5iPlEp94a5icc5lz0Jphj/ZpX4QWuuuuuyaCGWgM1X88px4CwQCbenU2VDl2zw5mw8UXX9xWIsEgaSBGPOUPcQYxyMRg8D777LOLSi7MGsAYSMWFSNu6OORuAyYeA6aBk53TTxhoTlz47sUYqKlVki/xelI/wr7GU8vIfSzDbw3n6eQCaQ2TEINZhRBOFNkgzk/TuLgRMZ0KtJqWPMEMlk2/3m3ynZSo+MLT4pobI4w7fKQtPv5MgE6e5dw9ERHGwrdjIJh0rr/++lKPRx11VDk9K22ml/TVt3q3kUYgE76a6iYPYxntRzuqYZtPkx81ck275nuv+HfCn3qubbbZJjnhUvOLsUAqTtksIEzeiKTulpKHWsZ25ecOe3G1tjFutX5GKzt/k8HIv3J0yqs208uYoUw1Tk/fTeMUHJylaRHFTR1QZ9i6yOI2mjEuGC9IN4iPUa+YNNpOp7DKZIHGP+Oeo9H6oLgOOuigNG/evNKvhNGWbIDajRujtQ15EoZKBItGcTHiNtZIi8QmgpZ+jDErTDXy3qwPcehDs2fPLnmTdvXb7jlWnxNGHuRF3PLGUBtBWlVf4qf2D25jmdq2aphOfUo74MZ4lw6jHUnD03fTNMd0fhhYwhfOTb/D+N7LWFPna+O6uqh41DjatR3rAhKymMCwZUabA9Vbr31ZvYq3Xfry2C5/5hTtqrUs/Oeck42geVpexc0og3mgtmF+xzI1b56tftuNZfzknJPxxP2hNX1Pc7/+y0/TqAvlaG33/FQ3+R/LwAMuwrWasfp97fPjXevoc/pec+zQH40n0mg3ttUytiu/cmgXyt6uDmrbGK3s4ggzNgJj1UMzBurXrF/Vizqobvq/emS8V3vPXscSbZnqHgc/hO/GjFUGeZI3xrs4paP96IPCs2uaQc0x2i+8tOdm/N7lRZ465UEYYcXBP2McM55Zi3BjrHmcS6kAABAASURBVH9iXQudqW20Q21Bm9A2RitNP30x597mSH1kcfRF5dTGtWVP300zqL5Y46zzEWm4SjyvbrUO5KXSRKqbp3pRP4x3dtXk3Bu+yiod/bzGUZ/ilob2IE/Vvj6FEVYc1a7XZz9jiTYx2rhZ15tN+lCv+erF/6D8doun8n/5y18u+y44+K55UBed6qTXNmx+7ZWmNloZtCFtSZvStmqePZVBWeRduuyYqbKuq9pV3CtVJbPknzFOKpe+PmvWLFYLmbH6AIkodM45c+YktIca2LrGYRNrfPE7FOtQbnX3tPZFj6t+rI+tk+HKvRr1oV7Uj3qq9qO1J2lJU9qYTzWMZ7M+7Uda0+OHYY+eYY8kHkYe0T3knZ+myTkndGN7rErPFMZav125hM15QZgm/UJYWmeUm59qRitv9RPPyYVAMMAmV31EbpYAAgZuRGkThIF5CWShqyQxqizonXDoh1nXVSLhqS0CNuxUyhHdJrLd1lNYThsEENIszmyUqCSdNgVfjAWNPrcYwV4ySU2KVKMvT4pqGMlE9PsRKOJliiGAoOLEMEloxJYplv3IbiAwNAhEXxyaqoyCTDEEpgpNbYrB2lN2jX80xGAKkWzE9OopgvAcCEwsAks89mCALfEqiAwsaQSoJSPaSq9rtyoDFneeLShIZznx4eTD4k5/OqZHogVx9M9//nN673vfm9y5RB2lEyrTEY8o8z0IaAunnnpqchIoGGD34DLet+hz40UwwveKQPTlXhEbvP/o94PHNGJc/AhQ/+meR3et0NQweg7CNRAIBCYKgeiLE4Xs4o2X6jFSolJtVRHHLszkQ2Aq0NQmH2qDzZF9jYM41BlWtaiDTSFiCwSmNgLBAJva9Re5HwACNqrEwtvpmh1A9AOJ4j73uU9accUVk9McL3/5y9OrX/3q5G6dgUS+pCKZ5OmS8KEOkppCdxZtsskmqSliP8mzH9mbQASoFrjgggvSS17ykoVUdk5gktMi6uhz06KaJ1Uhoy8v+eqIfr/k6yByMH4EnLKmTWKPPfZIDquNP8aIIRAIBPpBIPpiP6gtxjBjJIXpRePKIx/5yOTaBU8qnMcIFs6TAIGpQFObBDBNaBaMfzRFXXrppeX+MGoQb7vttglNMyIPBKYSAsEAm0q1FXmdtghgxFB9SP0eFSsMpti0BWQxFPzRj350cnpGUhgdJ598csIM8x0mEAgEBo/AdOpzg0cvYgwEpiYC0e+nZr1FrgOBQCAQCAQCgUEjgFh/4403Jvcvr7nmmun0009P7qIadDoRXyAwjAjQVOQOL30HE+ymm26KQzmTqKIjK0segWCALfk6iBwEAl0h4ILMa6+9tlxg+tOf/jSF6rWuYOvb09prr53c8USX8he+8IW0yiqr9B1XBAwEekWgXqrqcuBew05V/9HnpmrNRb4Dgf4RiH7fP3ZTNGRkOxAIBAKBQCAQaIuAw76YYPbf119/fXre857X1l9YBgKBQHsE1llnnaTv6EPf+MY3Em0X7X0usH3a056WXLdyyy23pEc84hELLOM3EBhSBIIBNqQVG8Wa7AhE/gKBQCAQCAQCgUAgEAgEAoFAIBAIBAKBQGD4EYgSBgKBQCAQCAQCgcCSQiAYYEsK+Ug3EAgEAoFAYCgQOPTQQ8tdYJ5DUaABFeKXv/xlmjt3bqLPf6Eo4yMQCAQCgUBg0iNw6623psc85jHFeB9vhufNm5c233zzoo4n55yo6rnsssvGG+3QhP/e976X3N0B84r3X//61zRz5sxiz31JF9Y6J+e82PNT033Na16zpCEYNX31pv7U42Sor1EzG44DR6DWf845Tfa22k/hSZRY1+eciyYaEiP9xBNhhhOB6667Lu2zzz7JvDWcJZzcpTLnmHvMQcaiJZ3bH/3oR2nFFVcsNJLDDjss/e9//xt3lrStybQmGneBIoLFjkAwwBY75JFgIBAIBAKBQCAw3AhgelFbcs4556T//ve/w13YKF0gEAgEAl0iMF29/elPf0rbbbdd+vznP18geOQjH5lWX331MVXzFM/xEwgEAoFAILDEEUDQPuWUU9IKK6yQPvGJT5TDEUs8U5GBSYHANddck9Zff/2ECTMpMhSZWKIIYJYfd9xx6Xe/+1164xvfmPbaa6/CCFuimYrEA4H5CAQDbD4I8b/YEYgEA4FAIBAIBIYYAUyvf//730NcwihaIBAIBALDjYC7IJzwZ7yPp7R33nlnciIZ4RShjISw5xprrDGeaIcqbLt7OEjJXXzxxeV+Du5DVeAozHRDIMo7hRFA0P7IRz6S/vznP6ePfexj6RnPeMYULk1kfdAI2PP95z//GXS0Ed8URQCz/PTTT0+bbLJJev/735+WXnrpgZQk1kQDgXFaRxIMsGld/VH4QCAQCAQCgcWLQKQWCAQCgUAgEAhMTwSWX375kPqawlW/7777JoTwv/3tbykYclO4IiPrE4KAgwIODOgjJKUmJJElFGnOOR1zzDEJk2OrrbZaQrmIZAOBqYrA9Mr3k5/85PTHP/4xffWrX00PfOADp1fho7STGoFggE3q6onMBQKBQCAQCExVBJxwf/rTn15E/l/+8pcnKqBqWWyOr7jiivSSl7wkLbPMMsWPp2861Ku/+qz3X7zvfe9LVArc7373K2Ge/exnp29961uJvu+cc7HLuf2TXnCqKY4//vjijw5turRrGs1nTW+33XYrxC5uykONgdNXOS9IwwL31FNPTX//+995KUbYlVdeOf385z8vxntNu3iY/8P/GWeckZ75zGeO3AeTc04zZsxI9IQ7YTrf28i/OHPOyVM+tt1225FwVGl98pOfLJvyf/3rX2WDzi7nXLDdaaed0h/+8IeRuOIlEAgElhACkeyUQoDElrmF8S7znr4ZY/FZZ52V1lxzzTKn5JzTs571rPSNb3xjZN6o/s0DzTkh5wXjuTgZc4K5xJyS84L55eEPf3jCcGmdD/g3F+ScU7s58ac//WmZK3LO5Smfg5gz5LGXeUs+Gfk3r5nfcl5QNu8f+tCHFpo7zc/mStjCTVhztLmaPXd23Rh57QXPTnFWnHNekO+c2z9b7zuS//3337/M6TkvCHOve90rbbDBBumLX/xima9b07Qu0na0oZwXhHnuc5+b1GerX9/wgAt8br/99gTPOvdLa7PNNkvN9RRVTE960pNKW62qOMXTNL/61a9Knh/0oAelH/7whyNO/eCJUdDaP9Zdd9100UUXjfSPkQTiZVIgoB3nvGDcaJehVnftXH/NeUF7zbn9UzvVXntZf++8885JG15qqaUKEbk1P7VvPuQhD0nXX3/9Qs7UkD/hCU8ohw2abj/5yU+SNbGxNecFea17D3sSfXChiOZ/sONmf8JvzgvW1r6b/Wu+1/gfIgTq+NXNnKxfrLfeeomk9yWXXJKWW265si8lBTTRY27tBzkvaM85t3/Ko+qpfVa/tTZoHaPNP+Yh7Z7/VqPNa/uD6AvS6Kdvybf9eM2Dee/MM89sO6+Mp7z95M9caS62xsl5QV0Yb9wNJy9NPI2JxsZu53Bhx1oTDbJ+pBdm+BBYaviKNPlLFDkMBAKBQCAQGG4EMFxe/epXp+9+97tp6623LupC6gkoTJo3v/nNRVc6QpAF7KMe9agCiG+bhcMPP7ztQhbxDVNq2WWXTSuuuGJRi4RQ8+hHPzqJo9VYFNs8i5wfi9DnP//5aaWVVkrf+c53ks0wt6axuLzgggsKkWj27NnleeWVV6anPOUppRz//Oc/S1rSt7mxqdhxxx1HCHnK6RRsjdO7u16Ukx1G4Etf+tK0/fbbJ/HavMu3RbCTswieW2655UIMQ+GYb37zmyUfNizKIsyvf/3r9MpXvrIwvnbddde0++67l7zIH6wRHNw9o1ziCBMIBAKBQCAwPgQQOYz7GEs33XRTmROouLn88suT+x+pyJICRoS5xzzgm/FuzDdX+EbMwegwl5hTjN383HbbbeVAhPnDXMpvq2k3J1KzWP0Nas7od94ypzmoYl7zrmyM9z322COZC8Vd8zuI53jwbE1fHamrdsbao/pfa6216muZ15/4xCemd7/73ekXv/hFsg5heHBgB/GwdY2D0EZNkrajDZnbheHfQRn1KHw7g7H1spe9LMETlsLxd/7556d11llnhHnw0Ic+NFnTcHM/qTS9Nw2CnLpRZ4997GOLkzitSWr7VO5m+0T4FaZ4vvvHOgmBstk/9I+rr766qISq/eNu7/GYogjU8a1d/9AOx7P+JmVlXNROv/71ry+E0F133VUOGrC035g3b57XEfODH/ygrO8dwpsxY0ax/8xnPpP0S2tikhnyrB1bJ9t7aPOf/exni9/6I+0jjjhiZL/CXjhPYewLxOs7zPAgYMyzbzJ+mZONedqzsdZhDkyxq+ePZbXE9nHmNd/aPL/mfXYTPeb2M0fJZ7drGH4ZfYEEpDav7bPTF+xtfbPnzh+3sYx+1w8twL5ZWuYQTEpY1/o65JBD2tIO5KXX8vaTP/mwpjEXmxONL/Kn3RhHjDHtDrRw72YOV45OBu7wh4364G889SN8mOFEYKnhLFaUKhAIBAKBQGASIjAtsmQBuM022yQb1lmzZhWmkQV6LbxTWog/iCEf//jHC6PHyXiL06OOOirZPLzlLW9JX/jCF2qQkadN7UEHHZScdkYcdHLMhhZxSByt5uijjy5hV1hhhUQdyyqrrJJsSmbOnFlO6lFNUDw0fqTx7W9/u+j3t3mm1/3II49Md9xxR3rPe95TmEvSkT7ilLg/8YlPJKf+RON0KSKSdBjv1157bWFccRfX1772tSL9hTgmHvH95S9/Seeee26R2uJ+2WWX8b6Qsai1uBUO4wvWb33rW4ufvfbaK5199tnpS1/6Uvr973+fxHvppZcm0nLqorlZKwHiJxAIBAKBQKAvBMxBxlpEGHOXMdx4/PrXv77EZy5D1HjYwx6WzE/mAfMB453/nXbaKSGy7L333uWwCEky94IZu43vxnGMB/HssMMOCWOnRN74MV+1zonSrF4GNWf0M2/BxYEVBMQNN9ywMIOUjfnZz36WHve4xyVznbhrfsf7HC+eremrI3XVauD+1Kc+tXjH6EHw8qENeLdeePvb354cPFFvjHdu/CHCw8E7Yy3ytre9rax/tCnxCKOdbbzxxkVqjL92Br4//vGPk/ZoHVHDbbTRRqV9wRfDQFjMNwRLawJtjF011jqkyX1rb8suu2whJr7zne8sca+22mpJ+8RwEFb7lIa6tA4RXljGOwkyRD/qIuGnTK39g98wUxcBY43xTf22mkGsvzHAtFdrbf2nImVM1Bbrt7VufffUvhGEtc/73ve+6eabb0577rlnYqfvGZvkt7Zj/cLdvTRMaK/iYPRL+xH7Ev2yhvO0HxBGvOLnP8zUR0AbMebZTzXHPOMqxinJRHuwN73pTWWvpcTGOQcn7bfMdcZj/UL/0LaWWWaZsifW3vivxjgemkGxAAAQAElEQVQ53jF3p/nrCG251XSao2ra5hZzRrNdjzZG6wvauvCtYdx1Zb4g5dTaF/lvZ/qhBZgzX/e61yXzq4Of6kO9yLc1F7qBvtkuvV7L20/+tAFrGuOO+VF9y5+02c2bNy998IMfLONQM4+9zOHNcM33QddPM+54Hy4EggE2XPUZpQkEAoFAIBBYgghYhDo1ZwHo4tdPfepTC+m+5u6Ekiy+613vShayTpD69kQc2m+//ZJN5bHHHluYTdyqobLhta99bVH/x86C27OdueGGG4o0lLioIqoXVt/73vdOr3jFK0oQp6DlqXzc/XPhhRcmp5cx7zDuEI6oLbCJ3nTTTUfS5t1prl122SWtsMIKyQKW3WiGKiibdqe7DzzwwIQhV/3nnIu6F6fH2GGaeTaNdOBSw8EM3tRt2LQdfPDB6YUvfGGRWhPOHSUz5zP7bLK6yZ8wYQKBiUEgYg0EhgsBhLDmHGaOMH+RMEYgo05urBKT7Prc5z5XDio4SNGUJHrwgx+cPvrRjyYHMRDUzj333EWiG2tOHMSc0e+8hdGHwOYU9IknnrjQfEe6CCFIGefNJwqZZxcpXB8W48WzmyTNtR/4wAcK8w7T8oADDkgO9Ahr3YHwRZKdNLY2wZ7xjoCoffzmN78ZYWian+FjraL9NNsUfMz50hFHJ2M91Zz7hbMesN7Rduo6xwEaKq5uueWWwphtxqfNIto6sU7qjBvCPkIgJsTJJ5+cWtunOuQfQ6KmIRyjf8ydO3cEG+VXPuWXVjf9Qzxhph4C+oH2r02PZ/2t3WtziPnaTEVCm0ZcxiDTxh3wqmMIRhmGmTbLXRjh67oec9famT2jr5BQFQ9mrvGOvX6JWaYM2m2zXwqvbb/4xS8uewJEbmHCTH0EtK3TTjutzMkkrLW/Wip3eJIAI6lLi8hXvvKV6tTxuTjH3JqJ0eao6sfTGN1s153GaH0Lg0lfIGXVDKMvYEaZB/Ux85W+I/5OxlzRDy2A+lx7WWsic4/6kIY8oB8oj+9Ohnsz753K22/+zKvSRiswrnhnvJuPSRKa9xxUYd803c7hzTD1fdD1U+ON53AisPgZYMOJY5QqEAgEAoFAYJojYAHm9BeCF+YXtSAYSE1YiP5j7CCAuBes6eY951zU+Vks2lwgjLGvBtEMQa9+d3pavDoVh3HVPJ1d/SPu2Fh///vfX+iODOHk3ym+yoiyKcawcqoM08pGmtqFGhc1R05EK3u16/S0WMd0s0HHYGv1V9Nqta/fa6+9dqrqXKqdE4YW1fKMsFXtPTEIqT3y7sScZ5hAIBAIBAKB8SPgfpqc80IRmSuMxeaIsYhAApJUQDR60YtelIzv7JqGaqUqNeN0sXm26T7WnCjO8c4Z/c5b7hGBAcYMNY7NfHs3B2IWYayYq9iN14wXz27SpyaN9Ie1SJUsr+EcOkFEJ/1ETXG1T3e/ILghzN/9WR4woNaJGzVIOS/cpsRDErB4bvPjAAypg1Yn9uJUBwiX3B/wgAcUtdTeMV65eWdI1CPOURNd2wzGAmadtYX7u/hrGqrAEP8RgrXVplu7/mGt4gBPt/2jGV+8Tw0ErKMHtf7WXrQ9a+yrrrpqBAD9xcecOXOS/oEorh+xwyizTse4sM5np1+RHqEWVJ9g1zTsWvuldk8dqfF89uzZIwfLajhhSNgierfrf9VfPKcWAtqZ9jZz5sy2c7IxVHtSKlI3nqMZ/l0FwM9Ej7nSYEabo7hX026MbreGwWyGi715u74gPvO5OUffrH2RfTvTLy2g4i0PrfNNzjk5EGof3S5Ndt2Wt9/8WRNI5yMf+UhSB831mvs/tSs0AGsq/qqBW7sxhL1xxjxd5/AapvkcdP0044734UMgGGDDV6dRokAgEJikCES2hhsBapioNFRKG8d//OMfXhcy7DGS1lhjjYRxs5Dj3R90pmOQUW2AGHO3dXk4aWxxXj46/FCBRK94lUJzr0Y9nV2DSBuTDuGRxFe1t2l2at1ClGpF9ghzNvPisHm2qbYgtdj/9Kc/XVQ48tePkdff/va36eKLLy53vWDMkQLoFJfT/jZTndzDPhAIBAKBQGDiEUAUNY+0pmR+cu9Cq32n73oPpRPNnQg3mEc55+RAiMMTzbjGmhMnYs7odt6qZUOEznlhpk6zDIN8r2n2i+dYeUHce8Mb3lC8UQNVJcuLRZsf9YVAjuhF+gsxn6qqplfrIiqSrH0wh5pu9R1jrb63PjEJ2rVFdtxa/c+cT9hFqCPthVnAHYGNyq+cc3LvTc4L6gszj3uv7ahT/7CO0kfEGWb4EDA2DHL9DSFSVjnncpcdyRZEZRJeK6+8cqKFwfhir0BakX+Md4Rmfa1d++fHgTBtm5aKOXPmJGnceeednEaMtbl9iENk0hpxiJeeEZhKAa677rqSXUz9xz/+8UVtPtXFTUMKiieSjsZ476OZmYthzK3pdztHdRqjjc+taxgMFlK++pW9cxOL+u4QD8km85lDETU/7Z789EoLoJrUGkh8pOo8W42DGxjirfa+eylvP/mTBgYbGoF51R2GaAUOiZAalHfjF3+txjhlvm61Z8et1b71e9D10xp/fA8XAsEAG676jNIEAoFAIBAILCEELOzWWWedhLnlNOaHPvShRfRcd5M1DCeEIPFZIHcTpvoRxn0XJ5xwQrlfBEOuVQqN35xzcoIs55xIfDmxyv6ss85KCEFbbLFFsnBlx5AGcxLaJtldADb5GGfuOkNIolLRxoDfsYyTz9KxaXfiFLNvo402SlSw2LiMFT7cpyQCkelAIBAIBPpCAAHEfITQZu7pK5JxBhqmeatfPDGyXvWqVyXE8/e+972pk1QWFWrmc+k4wT1jxozil8omhLHWqrDmgG+rffMb46j5PZ53UoMYB5gGpL7EhRlAeu4JT3hCWm+99ViFCQR6QmCi1t+I3Yjs1sckSxB7SaOQbsWYdVhNH+LuiXGRc05VSqcWAlGeRgjrbn0Tc8PanRSneKu/eE5vBLQTCJhrjdftDMYoP92axTXmdjtHdZvv6k959S3fNKu0w4Q990GZVlqA8aXmoVMaVCEyndwHad+aP3E7wOJgiXsD0QbYoYdYD6y66qrJWEW7DftBmiVRP4PM/5DHNemKFwywSVclkaFAIBAIBAKBqYgAJg6pK4wvTCInnrq9DLdZXqc7nYZ2Gt4mtek21juVA29729vKnVwkqWyOO4VxQtzp7aoG0ek2+ceQogKoNZyFK3Un8mcBa4FbT4U6RbrrrrsW5llruOa3Bfzhhx9eTlg7qe6eEHeIySvpMww/BLZmmHgPBAKBQCAQmL4IIG6YG5wGRnRZ3EiMf95a3DkePb1+8HRIhipKjCJE9L322msRlWhS5Q9jzPrHiXWn5d2N8vnPfz4hGiJQIubzW421DqIdJhhT7SfqqQ25B0n8VSVXlZqZPXt2IvHCLUwg0AsCE7X+JtFBmotaMvcz3XTTTYl0lvu9tGXSNfJJewPJDfcA6mOYuewZ/W7jjTdOpDYxwDbffPN06KGHJgfZxFVVHfIbZnojUA9NGu/NfaMZ2ju60cqhnU70mGvukeex5qh+atcBnJxzWm211ZI+Nhom5r3RJJa7Td9eu0kLyDknc6XwmJOeS9K05q/mhXpDY4tDsaRSqUOsh0qMXw7Ysq/+B/FcEvUziHxHHEsGgWCALRncI9VAYPohECUOBIYcAfd80A+OEfamN70pUS/49re/fSEVgRhG1BBg/tDH3w4Si2snPC0iW3V8t/Nf7Zz+7EU1kU0ONYbyed555yUSXtdff32ymbZ5rvG2Pp3Etpi1wHVS8IwzziiEsMsuuyxZrLf6b35b/AqHQUjdkHtCPvzhD6ftt98+UZNwn/vcZ0wmWjO+eA8EAoFAIBCYugg4WCH3DlV0Ot1s3kBwwgBD6OB/cRrp9zNvOQ0tn8LLv/emQcgmHUX1r7m06dbv+0Tgidg2llq3ml+HYRykedzjHpcQIt1ZQj00KfKKRyuTixpLKqcQ4qlJqnE1nw7INL/H+w5z6SLgYixg0GEMvOQlL1ko6ppnDAQSiAs5zv/ATFx//fWLxD0GxHyr+B9SBBB8HRRrV7yJXH8jemuXxkeqD0kqykMlsmN02XtcffXVifQFFaP2IfYb/DEOnumPGNIkH88999zkENsLXvCCoo7d+MTwW40DePYhymxPUu2bT3scaYu/ab/Qe3xMKQQcTJThbtUb8tuNmcgxt5c5qpu8tvoxV+gP9ueDmKv1zV5pAVQz1vm901wjb2Ptw1vL1u67n/y1xpNzTtY3O+64Y7K+M89iIBp/7P1b/Y/ne9D1M568RNjJj8BSkz+LkcNAIBAIBAKBQGDqIGCzStzfQs9m9Pjjjx9RhUgNBHUmFtHuz2otlQ3omWeemagY4g9RqNVPu2/EGZJTwmG+Od3Zzl+rHaKURbhNtQ2x9KlEUYbqF+EJc8oF8AhU1d4z55yoUemWKGlD5VQYohIVROJomhtvvDHVzX3Tfqq/R/4DgUAgEAgEFkWAFAPGwwUXXJCuueaaRTxQzXXqqacWe36dJC8fi/Gn33kLETrnXKQszG2tWXZoxNyNsNbLYZfWeJrfMBokntYEVa0ylUbuFHV4pplm812ZfJNYaSeBjuGEAMZPNcoOKwR+DDRpVjdPbcD6xPugDMIcSXdrMXebUiknz9ZdzTSe+tSnJgT+b3/724m0fNPNO0Iee2sm6xp2YaYuAlSYy307pjXisrrm3jT68EStv2s6tR3SwnDRRReVe5kwvrjT2mC/gXlM2kL/2XTTTcvBNO4Yt9dee63XpM239l/+MYBJ2RZPd/8ggkvX3WD6H393O5WHfkndon1HZZoUh/iZ0gg85znPKVpEOo15xmmHLUl+zZ07N7UeaOhU+Ikac7XLXuaoTvkbzV7eaU3p1BeEJQFqfWJv2zrHcW+afmkBriHIOSdpte7H4dCuHzfT7fa9n/yRfNtuu+2S+dzVCq1pPeIRj0jd0jRaw471Pej6GSu9XtzD7+RDIBhgk69OIkeBQCAQCAQCUxwBizGnnhXDXRlOZnq38dxtt928pne84x3pxBNPHNk82ES4I+M973lPIiG19957JxuM4nmUn6baBxJd73vf+0bUJIwSrDg5TbbhhhuWU6MnnXRSci+XU3rF8e4f0mDyoQz77bdfsshNd//ZMB933HHJpsDFtwhkdzuVh5NoiAblY/6PDTWGG1VIiE4W7POtC4PQBv3lL395GrQedfGHCQQCgUAgEFgiCIyaKGliBzbMIYjI5oEawGEJBzqcHjY3kRSubovz2e+8hZC42WablTntda97XWrOhcpkPs05J2Xs9hDJWOUeNJ4IbdQqk/z++Mc/nhyEGS0P1hTcL7744uTuD++ME/pUHTsN7rtpcs6J6irrB+sJ6yDrIX7cJ7bHHnuUE+S+B2VyzkUVc845WXNhhG299daLrLm0O6q7SMrPmTMnNdsnhoN1STylJAAAEABJREFUWnWjqm5Q+Yt4lgwCDntJGcOHJKN3Rt/Vh1vXpxO9/pY2M2PGjIQA71AddYUYTgjN3DDQ3QdmDKXKc6WVVkqYudwYkiPu3/F+zjnnJG3dO2M9b8+gD/huGsR8DA77Ee7N/Yq1/7vf/e7SLzHdN9hgg2bQeJ/CCBjztpvPyDCumXMxXOtezThOzb/9ojZgfqO+tllcB0YwRZt23nOemDG31zlKXno15mfq+mtfIBGu/OKBjT6pr/zjH/9IrhawZuDWyfRLC9DPMLcx6OXHGkka5kv9Uz/1PV7TT/6MM9qOPJmzabqp+YAR5r3xi4phDPvqNojnoOtnEHmKOCYvAsEAm7x1EzkbKgSiMIFAIDDdENhqq60StSU2Au7AqIvlbbfdNu2zzz7JRgLRx0ITk8kCzgL6v//9b3J/BumsbjBDlKobdWoRnGAWXzvjdGgzTmnSxy1Nm2fqUaiZavqRP8w8jCsLbMwwi3unnb1L36mud73rXUl8wi633HLJhluZEQEtiqmIwSSzobIYdoKQP/n0tIFHZHB/iDioa/EMEwgEAoFAIDCcCGCsHHHEEQnjBlHHPGAOMscg8CJuIZicdtppyZyzJFDod94yHx5zzDEJsRrhxzypXMqHSOYgCAZKt3N9N2UfJJ5OmFOTZn0gbesT83U74yANtc4Ip9QfUsOGmaCs6g0xHSNJ/TLWG/yLl8FYcz+Rd+nATjjEfWqWEfW5DdJoc6RoqDHEfJs5c+Yi0eeck/WPw0VUVsq7MqlHaxz3LWGc7bTTTouEDYuph4B7skhJWbd7qmtG38XwtF5ulsr6d/T196OLtJY+08/6u6alP5CSrN+YTvpU/W66kdrSPqtbzjntvPPORarniiuuSCQxuDPW8BjxVCHKo77Q7JeI7fYjxgBrdvsB/jxJ3cDlqKOOWoRxXNOO59RDgDQrpqgxzxxlX2guVu+YHOYs7UG70D5qCY3RK664YiL9ZM/nMCXpyOruOegxt585Sj76MeZpZVZ2h0L0AZjABsMZVjAzX+Scx0yiH1qA/nrCCScUlbvWRtLWj+Wl9k9MujET78JDP/lzwMXaxv5dGyA9DSN7fGsDyb7zne9M9aCM70GZQdfPoPIV8Uw+BIIBNvnqJHIUCAQCgUAgMAQI2LAefPDBZdPpjq1TTjmllAqBihqhSy65JLk3zCk7C2eOFpxOTWOQ5Tz2AloYjDRPhsSVuDoZp1X5axqbfBuXnHOaPXv2iNqUph/5pCJozpw5CUHKKVibHIRJBDJqgNZZZ52RIBbpNsUIf//617+Sk2AWxMp+9NFHJye8LdqdPpVX8ThRR03UXnvtVSTYqGW0uRmJNF4CgUAgEAgEhg4BjA6SC+6DNGeYx8wx5giHR8wLCGdLquDjmbeoAaQW0PymPMqlfOZLUibsxT/Isg0KT4Q+6q7kzTrDXN3JYHg5ha68JAYQ45RLWZUZgdA6CCOQ1IA4nQh3GMY749AQlcvUPInLGsPaBAOMZBg/gzTWHdY84qS2iton760GcRGx0RqOirxaJmXFAKGik5/WcPE99RCwdiUldcghh5S7sdQ1Zpj2rB8j6jdLpV/Ub3479Q/2/a6/a/wOk2FO5JxTvf+ruiE2O6Tm+0UvelFqMsfYIUpbU+tbCOT6pLu99EXSK1SnkTD7y1/+UjRCCMPknBOGBz/COtSmLNSs7rrrrglDzVjGb5jhQcB4pk188pOfLAc4MEbVuxJqM+32qe5hMk6b5+zt7BlrGOGYQY+5/cxR8tGPyXlBX6CqGQbiUD7YWLe4vsAcBztuYxnzYz+0APOOgxf23iussEKRMEdH2HPPPRO1leb/sdLuxr2f/GGuU4tqXbP66qunP/7xjwlG8gcz8zstODl3R9/oJp/VT86DrZ8abzyHD4FggA1fnUaJAoFAIBAIBBYjAu77QsTxbE3WqWaLY+7NE8I55+QEJz3ZFobcPd1/0e5klLj5QYBpTaO6cR/L8Nsavn7bINsA1+/WJ8IPtRfUG9R0MKgsdJdffvlW78mmGGOs+iX5xRPG4O67715OCVa3efPmJYt58VDxgKhw/fXXp6pSSL75bVd+C+5bbrmlqGZsJQpITxhhxeE7TCAQCAQCiwuBqZxOHVuNr96VxdM3Ale78RYBmfq7VvcaTljv4moa8wKVPs05AwPkoIMOSuaFpl/vxnPjuvHdd6sZzV368tGaxxqHOMUtjmonf73OWzWs/JvflEe8jLuEqH5sVR9Vw9RnJzyre6en/PaCZ7t4Kk7yO5aBJ//iQYBzSt2aRjjMrEsvvTQhgCkv1WnsScflvDAhzPoHY0wYfmD2ile8ImFU+VY30mC0P3XYTJt9NfLDjfFe7ds9Sae1Mg2a/uD56le/OpFSlA/GuoVaPG7Vr3SkJ1/yV+3rs9/6rOHjOfEIkHJ5+9vfnqxv1bN2rD1r18YEdp5y4um7G8OvMO3MWOtvYeraGNG/KXnDTVvT5uQDgZldq2ntW8qFYI+ph9h99tlnp3bhc86Jn2a/dK+Y/qu9t6YT38OBgDZBaqc5J9c2oy21KyXmqzFbO7KP02bb+WM3iDFX+zPeSm8swx//jHf9Rb+Rl6YZbYzOOScS4foNLGqaMNpmm22S+a0Z11jvOfdGC6jxWVPYe1f6grwcddRRyT5d2Rjl5N/Td7/l7YVWIT15s96hCrPiI38wa2038Jcv+ZNP4ZuGHTfGO7fFWT/SCzN8CAQDbPjqdDKWKPIUCAQCgUAgMEkRcBeXOwGodun25NokLUpkKxAIBAKBQCAQCAQCgTERwOAg2eVEPRWOYwYID70iEP7HQCDW32MAFM5DhUCMuUNVnVGYQGBKIhAMsClZbZHpQCAQCAQCgamBwOTM5V133VUydu211yZ6/J2son6oWMZPIBAIBAKBQCAQCCxWBKhQo2LMnRlOOS/WxKdJYlQ6MnA+9thji0QXSQRqu6YJBFHMJYxArL+XcAVE8osVAeMtM/3G3MUKcyQWCAQCXSIQDLAugQpvgUAgEAgEAoHAsCDgotqcc1p77bXTTTfdlObOnZvo6x6W8kU5AoFAYBIgEFkIBAKBMRFw95n7U6gIpDJok002Scstt9yY4cJD7wi4v4Wku/uSDj744PS4xz0uud8p54VVMfYec4QIBLpDINbf3eEUvoYDgRhzh6MeoxSBwLAgEAywxVCTkUQgEAgEAoFAIDCZEHA3mfy4u8IdK3vttVfKOQhAMAkTCAQCgUAgEAgsLgTcd/nrX/+6JLfnnnumN7/5zeU9fgaPAEkvKg/F7M5T9x7Vb3aDNBFXINAOgVh/t0Ml7IYVgRhzh7Vmo1yBwNREIBhgU7PeIteBQCAQCEwFBCKPkxQBEl9Omt95553pgAMOSEsvvfQkzWlkKxAIBAKBQCAQGF4EjjnmmGQ+/s9//pOOOuqodP/73394C7uES0bd83XXXVfwvvLKK9Naa621hHMUyU83BObOnVvaX6y/p1vNT6vyjhQ2xtwRKOIlEAgEJgECwQCbBJUQWQgEAoFAIBAIBAKBQCAQGCYEoiyBQCAQCAQCgUAgEAgEAoFAIBAIBAKBQCCwpBGYeAbYki5hpB8IBAKBQCAQCAQCgUAgEAgEAoFAIBAItEHg1ltvTVThkb763ve+18bHkrX661//mmbOnFmkwyZj/hZBZ4AWyqte1I96GmDUI1F96UtfSksttVRRBX3ggQeO2Hd6OfTQQ4tfdaJuOvkL+8WPQK2b17zmNYs/8S5S/MIXvlDazmTNXy3Cj370o7TiiiuWvB522GFFaq26TeSTNOxuu+1W0r3Pfe6Tvv3tb4+anP6nH+ack7of1XM4DgSBqdKGB1LYHiIhxf3JT34yffSjH+0h1GC96gM5T92+8Pe//z3NmjWr9P9VVlkl3XzzzaMCZE1gbZBzTtrlqJ7DMRCYj8BS8038BwKBQCAQCEwAAhFlIBAIBAKBQCAQCAQCgUAgEAhMTgT+/e9/p1NOOaUQ+HPO6cwzz0y//e1vJ2dmI1eBwGJAABPquOOOS7/73e/SG9/4xrQ47wmeN29eOvfccwsB/J///Gc6/fTTS99cDMUeWBIR0fRE4Oijj06vfOUr0x//+MfpCcAASn311Venr3/966X//+pXv0pf/OIXBxBrRBEI3INAMMDuwSLeAoFAIBAIBAKBQCAQCATGj0DEEAgEAoFAIDAgBB7wgAekiy++OP3tb39LT3va0wYUa0QDgZ///OcF28c+9rFp/fXXTz/+8Y8LAY5bmEBg0Ai89KUvLQwdTNdBxz2o+Eh/YTxtsskm6f3vf/9ivSf4sssuSwjfm266aVpppZUKMwxTbFBli3gCgYlC4F//+tdERd11vPvuu28ZXzy7DjSJPJ533nkJ43urrbZK9773vdMnPvGJ9Kc//WkS5TCyMgYCk945GGCTvooig4FAIBAIBAKBQCAQCAQCgUAgEAgEApMfgcjhVELg/PPPT7/5zW/SBhtskKhek/eTTz45UcXkPUwgMN0QePKTn1ykWL761a+mBz7wgYut+PrcaaedVtLbcccdi9pXzLCQAimQxE8gMNQIkLz+7Gc/m+53v/ulnXbaqRz2ufLKK8dUgzrUoEThBo5AMMAGDmlEGAgEAgWB+AkEAoFAIBAIBAKBQCAQmFYI1DubZs6cmW6//fYiQfCgBz2oqLRZZpll0ty5c9Of//zngsm3vvWt9KxnPau45ZzL+/e///3i1vqDOPqhD30ozZgxY8S/d3bcWv37Zn/qqacmBN2ccwn38Ic/PDkdXfPAX9O4x+Oss85Ka665ZvGfc07rrrtuuuiii8rJ6qZf7/wj0M6aNSspX873pLPPPvskd1Skxl8rPvL/yEc+sqR1r3vdK2222Wbpuuuua4RIqd5z4y4s4TmKt959kfOCNHNe9NkM07wf5Je//GXadtttkzRzzkke3F+iPE6yH3PMMcUu51zKhSD1hz/8QdILGf57KX8NDH93C6nDnBfk2zs81Fv113yy5y6vOeeS9+c973mL4JW6/HOy3Alz3rfYYovS/sRNBRNVTOyns3FPVc653K2iTT73uc8t7TTnXPpU7RMkE9/61rem2s89DzrooI5MRHG95CUvKe0q5wXtyzf7Tnj/5Cc/Sa997WsTacicc6l7TMtvfOMbbftlmv+njVPhV/ulsM3xZ76Xhf6loZ0bI3Je0CaFlbcrrrhikXRa8dF3m/1JW9Vmm4m4pybnnISt9t5zXpBezp2f+q8wxgD9etBjbLd9kmrEJz3pSekhD3lIuv7662VpxPzvf/8r9ZRzTvzwO+I4/+WHP/xhaSft3PQ5fc+4Rhpz8803nx8iDVQKBFPPfX/q6q677irx1x/MNmNQzjntscce1XrkaUzMub3biKdp/GI8ffnLX17GiKc//elJ/2vCoX9124fr/KYtfOc730l17DG2vPe9701Mzp37Ss4L3PQtbVB7yzmnz3/+880sjbzXuh968VcAABAASURBVBe/NsrB3GYt0Fw/GEOUQVn4YWpejYG+PXNeuI+Lq5d5ssap/HCUj+aaxLqp3dhnjMi5/R1g8tzL+KYs7QxMc16Ab86dn/LSLnwnO32fBLa288xnPjNZU1HHesoppySqijuFC/tAoBcElurFc/gNBAKBQCAQCAQCgUAgEBgdgXANBAKBQGC6I4Do9KIXvSi95S1vKQSxFVdcMWGsuCdj++23T076I2oh5mI6IEpefvnlaeONN06tTDAEIH4RJW+55ZYkrkc84hHJOztu/DQxR4zbcsstC6GZSi+ELWFuu+22hPGy3nrrlfDNMFTvIJhjDN10003pUY96VFH/hTBLHdjHPvaxpvdSnp133jkhkF944YWFOC+MtKRzxBFHJAwa+Vwo4PwP+LzsZS8rhFZ5hcF860QiaZ111kkItb47GYT2Rz/60SWP0mwaccFTWH4Q9L1X881vfjM95SlPSYhq3BDTf/3rX5f7SxB5d91117T77rsXBgas1dvxxx+ftttuu8KMq/Gw76f88Hj2s59dGJHepcF4V5/UxMGkpuMJLzhz56aM7BEBu8GL31aD4aKtISwiuM2YMSPNnj27qGCiAg7xrTXMdPyGhfaCYQ33pZdeOulTz3/+89PZZ5+dMCoQO9lr+3fccUc68MAD0957770Q4RKe2pe4EINhqd1iMvlmz50/btWQCuB28t2SefJw3/veN8mP/kVNX2uYSy+9tDCu9dkVVlihjBkYdcYfjCP9s8bv+ZnPfCY98YlPTNq5O3zky3ihjcub9iof/LaaM844I62zzjql7+pPMNCftNVXvepVpR+1hml+YyRJr53RN/nVn5/whCd4HTH6xKDG2KuvvrowNR0O0A+VvdknEaXZS1x+n/GMZyQM8auuuorViPn973+fSG2w+MUvflHUGXqvRp3dcccdaaONNioMtGrvaQw1BuvnK6+8cvGjb4rv29/+Ni/jNjA0Jsq3OmpGiJlHJSo7Y4P24p3BLLvgggvKXPbiF7+YVZgGAhi9DnwYD8yt55xzTlpllVWKD31Tv9a/Tp7fh9Wxtt7sw7vsskuZT0uAxo82/opXvKL0df3+zjvvLAxUfUwc7Qy3GsVaa62VHvrQhybjOjv5kh/vTWMdon3r59Th6vfmNmsBY52+IC15V4anPvWpyRgjjjoX177qya9+wr3GpV1r45ho3OXTODTaOgGupCHlo7kmsVYy9hnfpDGWGc/41hq3csl/O6Ps/Lcbr9h3Mhhcn/vc54rz1ltvXdZSnivMH7u/9KUvJYyx4jjJfyJ7kx+BYIBN/jqKHAYCgUAgEAgEAoFAIBAIBAKBQCAw2REYyR+i0Y033pgQLxBFEXq+9rWvFakP9zw4Rbz//vuX+x0wr0iLkehAHEVEqxEhACFEffe7300bbrhhQlQVF+Kld0wkbojtCE3CIXC9853vLGmvttpq6ZprrinEWmHkBfH1Zz/7WXJSG+FFGMa7098IUoifiKGYLa9//es5p6OOOiohyJWP+T+ISieccEJCUEVARhAWxhOBChFZOvzN977QP3wQdeDzl7/8pZyWh4G8KceRRx6ZEF0XCtT4eNjDHpYwsqTXahD5eUU8cnq6EiLZMQj6GArwg4kywoLbXnvtVZga8gUrWCP0UUvkhLZy8scoV6/lV59UDSp/sz6lA6vHPe5xSTtRfmlUg/CJQIkJIb+1zXSLV42nPrURjB0ETYwcjIuccyGU5pzTueeem+bNm1e9T+vnmWeeWZifGENwh787Wv773/8WKcKbb7659DF1qM1gCOW8AENts4KHqbvnnnuWT4RbbYG7+NTFsssumxDRtbfiaf6PdoIArE8ccMABhQErD/rMpz71qYTQ+o53vCPpb/O9j/wjFs+Yz9D86U9/muSLwXzRJzA9EcKrZ/mXL20CA6zmS99QHoRrZT3uuOPKPXw1XH3KB8kX5ahh2MmbdKRb/bZ7Gm/g0Gr0b4wgYUi8YAx7rwY2gxhjlfFNb3pTGVsx+uu4ADPYYGhIy+EA0qg55/TCF76wZEOdwq18zP/hn5n/mtSR8dQ7Y3z9yle+4jW94AUvKMyk8jH/h/oz7Szne/qgPqlvit84Jvx8r+P6FyfpGWpPm3kTKUabtLwrrzx5Z9Qrppmx3tjJLswCBPRN/efjH/94kfozfzfnHP1Zv9aHSIbqJ9q69oHpYW75yEc+kj74wQ8uiLDxa9xXJ+ZK/d68/IY3vKGoyBNHq/nBD36QMKdEob1iQnvXhzHazWHqkl012hXpZ9877LBDMg5ZU2hz5iPzkr4gLXm3HpCvQw45pDC361xsHBKHJ7/6te9+5knhGGsCc3HreCkP3FvXJOxajf6ofuDYz/jWGp9yKV+rGWu8ao2n+a1+lfPBD35wMgZxw4jEkLzjjjvKmoRdmEBgvAgEA2y8CEb4QKAtAmEZCAQCgUAgEAgEAoFAIBAITF8E3vWudxVCac65gEDKBtPDBwIopotT4L4RPkhLeMdkqcwfxGMMG4ws6gybhDXvTpYjlCCkIVoJj+CDmIrgdfLJJyenwNkz0kFoc5ocMwtBi301mG1z584tkl/s5G+//fZLK620UiEQU5XEnkojBB8nnt/85jentddem/WIUVaqklhgwHm2mlZ85O3ggw9O9773vcuJ59a8tYZv933DDTcU6S3ERgxGkhqt/jABjj322JET+k6wk+5abrnlEiKZPCBw57yg3p72tKclUjMIhQjD4uu3/E7aI3RhDp544okjeRCnelQ3cJg3b94iDEBSRlQVyi///MlrP3iJH5NLGyFhID6GpAvM1LN2x266mzXXXDMhei6//PIFCn2iEmBZfPjDHx7pYznnhGlB0gYDASOKH/0ZsVa7RDh+3eteV9QYclOfr3zlKxMGF4aktqmtccNM008xmLRnabPPOadtttkmkRxxT5V2z74abfykk05KCNjVDjGVf9/UqnkyiObSnTVrVkIAlx/2jDZGKkobQwinJpB909yDzwJ8cs4Jg1Bb1Z+uvfbapveu3jEVjCvShKd857ygPzYjaB1DjDu9jrGYUvDQ/2BmXK1pYCJiDuivmF2YGdz0EWMiphEGGjsGkwgDEZa+qY70ZLQHY7Sxt5WJhDGBCC5efZB/Rt/UR40Z3NmNx6hHzBBxKI8no32aa0j6rLPOOklea9vljlmGaYZ5honGLkwqUluYTA5C6GvGTGr7Kjb6sf6sfxkzzKXNPuwAC6YM/5g8cPfeNJiz4man/hjvrUZf+8AHPlAOUOiTxhNSqfxpb+rOIQrzNrtqMHzZaZf6D3tjjjxri6uvvjqrYuRdGZTRgYBm2y8eWn76nSeb0ViTNMfLmgf9T97NVU3/re/jHd9a42v33e141S4sO0xTjC7rwlrXyy67bBmPuVvPtWsb3MIEAr0gEAywXtAKv4FAIBAIBAKBQCAwOgLhGggEAoFAIDDtEXCqG8GpCQRmESITO5I7CDneq6nSDk55I5yxRxhF2HJny4wZM1gtZKjhoQoIsaqqycJAq8RK93ctFGD+hzs9nCZH+KXOZ77VyL90cl6Y0ExVEaIwYlbNFyI5wj+JCBJNIxE0XirDoGE18orZVAnVI5bzX9jDRTqYBfOtuv7HMNtpp53KvWPN0++tEWDWtWLpFLtytqs3hChqpMSDSOXZb/mpLFQ2DLYmYVGcDMI5oiLGpXTZMXBph5c2I2/i7AUvhHmEQ20UcVQaDGZKZcS6Hwym7KezwZRoJfprL9qK/qc9NfFRbxgJ+i1mCDdSF5gjGErUkeW8cB/jR92r58pUISGivXBTJ5WY7ZvJOSf3bJHOwLhiVw2m7aqrrlo/R57UsPlAsPVkEOHFQf2ovseuadhhwjTtmu/Pec5zUis+iPSYcPw10/I9loEbCchPf/rThYGHuUBtWms4+Gu/Tftex1hpuZdMHBiK6tN702CMUUfGL4y46XckbUjYVcYUd/WljsUFN8w/Y6QwVcXg+uuvX1S3smP0XQcYvGMa6oPeGcwoc4VxB5Gc3XiNfMuj+QITQ3wYHg4qYHhgkCkLZj03pjLLuKlbdtPdqDcMJ9JbmBbmU4yhJi7mYcwlmM2ZM6cc7mi6e9fv9Ut3VGHWsGua5gGWpn3rO+ng97znPUm/I71lzq5+9B9t2Le2Ju/emToXYDTPmDGDVdJ2c85FEhhjrjkPOIzjAIVwzTRKwJaffufJZjTt1iT6uf7fXJM0wzTfxzu+NeNq966vlPFqjPGqXVh2sMXg9o7hra14Z/R9zExjjLUguzCBwHgQCAbYeNCLsIFAIBAIBAKBQCAQCAQCgUAgEAiklAKEexDAlEAkvcem9zdEKkQxIUkLUT/VzlA3xg8CpiepCU/EOIQv790YBCWE/Va/CO8ITq32zW+EKER0xHsn3jfddNNEFVLTT/Mds6ldWuy4Nf12847ITmKE+kAqhNyLJN/twvaKS7s4Wu26LX+tT0StnBdlgrTGW79hApv6XZ8IlaMxJ6q/5hNTBoONHaJoaxuZOXNmIaKqS0Ry/qazQZweb/kxwDAZqAfVPtv1Y/dZYXohmmNQY5xQs6VfVsZ5t/ngv12fHY0pXePGbDGGGFcQ7d35ROVZdW99Iv632vnuZM9tNIOQ/7a3va20QUxY/bWd/0GMsQ4bYASLH2PKs5150pOeVKypXCQthcmpvozRJKc4Ylw7fKC9UGdLakx/Ny5y//znP18kTDEamkRuxG0EcIwLxH5+q9G/MZ18D0oKBJMDo8s9X1XKSx60UcxMkoLSIxWnfNqtcRXTDPOMW5iUSAaShoIFRqL+6r1pSO1wsxZod+CBX+OvOsFI0b7YVaPvtxv3q3t9GqupRvSNYYVp771p6riOIUdyipv6xVjNORd1rjkvmJP0BYw5/Z4EmrYpj6RBMXLNd8L3aoTTH+S3m3VCp/Ib29oxq7vJT6/j21hxdjtedYrHHAsPa4IqgVf9qnvzhW9ztrnbe5hAoF8EggHWL3IRbjQEwi0QCAQCgUAgEAgEAoFAIBAIBAKBvhFAaEV8FAFCLaJVO8ONn8VtEOxIPJDCQNAlBYKAs+uuuxY1TL1IJI0n7/LhBDZJEUR3d7E0pSjGE/doYaU7Gco/Wh7buSHS19Pku+++e7mLKOc88iQRhkiofCQJEEnbxRN2CyEw6gcieMXx1ltvLepEW/sy+1EjmUBHDDdSk5ipmK2Pf/zjE2kE9Y+xM4FJLxQ1QvBYhPyFAiymDwwMSRlraz0a9xDojQHGakwkEmGkbhHnEbQxMzHB1D9CNybSc5/7XFGNGAwI/Y3R93K+py/mnItKV57FX/ut734NphrJEswNKhnFU+PFOMHokE93xal76SoXpkg7qULhp6MxPpKGwkw0T7vfy0GMXrHATMXMFU4b8OzFUGtIQlRYd+VtueWWbYOTZMTcxPAlvcUTRre6p7LVXXfsGEw5d3dRyVvbvnQOO+ywhMGLuesuUxjwP5rimOEvAAAQAElEQVThRx/RX5bUOmGixrfxjlfGEmMsjPQzah1zvqf/u0eRpD181ZO523uYQKBfBIIB1i9yES4QCAQCgUAgEFgEgbAIBAKBQCAQCAQCgUEggFjkpLO4Dj/88CI9gFDSySCk8Lu4jJPPCKmXX355IqXhng6nzxHXSLK8+93vXixZkY9uJEYGnRnpToby91quCy+8MFGZqW0h1LczVPiJl2QKwpz3MP0jgOmQc04I5pginfowe0wWKgz7T623kAjbG2+8cdJ3McA233zz5L457YQEi/6N0dNbrL37lo9uCPm9xzz+EKSjxIJRgWHhHUMBw4pqS+7uB0TQJv3KD2kq/jCSSFqRuOJff2PPNNWf6XPc2hl9lf9BSYFgwqlravtILiGsk0rECKHWDpMDQ5YEIgk35RJGueQjTCrqOfUR98ZpF1R2ktLrFRvMUww04WDv2a3RftwthpGFgb3XXnuVgwztwqu7qiq1qkHEmCKVSi2rMjTDGbMckMAwM2addtppyR1VmDK33357uefP2LAgTOffJT1PGlcmYnwT73jHK4cgSORBD1OxXd9nR5rdnH366aeXdSD/YQKBfhAIBlg/qEWYQCAQCAQCgUAgEAgEAoFAIBC4B4F4CwQGjACCVVWb5G4QxPFukqhENAQaxM3WMKQRnOYnLdW856XV32jfCHYHHHBAIuWFWH7zzTcnkleIcaQInCCn7mi0OAbhNt4T2P3mod/y17rBVGpXnwjlJDBI0jm13m/+OoXD0KhE2jPOOCMhcLcz2hsJFlIFJFQ6xRf23SFAJSHJKoTkbutV/6cCi6QOInS7lBBE9TVSl/32N8x1BHSqtqRz7rnnpre85S2F2C197ZRpl/6g7Hoh5A8qTfFgLFWppk7EfGXXH/gnDeNggndSpjBTp5hcmEkkp4yr3I2DOeeEgYTIrR6pTVRf3BlSYcYwBwjE0a4vstMHc85pUFIg+ra7pUiASRcTj5pHd0K6h44UG3Vr8o5JggGKsSfPYRYgQKIJExRub33rW4vlO9/5zuR+rPIx/4dED8YmBmmresP5zuVf2zfu55wXuUuveOjwQ9qsW7W/NQrzirHo4osvTqT6qOXECK1qNqu/1ifpbsweDD/MLyo+MWS0jVa/ze9+58lmHON9n4jxTZ1Z6xg3x2I8jpb/L37xi8mY6x5X9aGvtzNHHHFEicbY3GxfxTJ+AoEeEAgGWA9gdes1/AUCgUAgEAgEAoFAIBAIBAKBQCAQCIwPAffv5JwTwlM7AhoGl7s9EF6pK5Kae1p8I64ibrJrmh/+8IeJPUJuZcg03bt5x1xDiEEYRQTOOS8UjOosxJqFLAf8IQ+Icpg07ikhuTLgJDpGJ+1+yk9iLOfO9XnZZZclcWOWIEZ3zECfDgjomG8I4IihnaJB8Nx2222LM4YZxln56PAT1qMjgKlJVRomiH6BqdIagqQEpldVU6YNILLz5y4sBG/v1fgmyUFijOTOve51r+rU9dP4ce211xb/7qbC1Ckfd//IJyI5ZsjdVgN/KEcl5GuXGOskHgaeUJsIc87phS98YXE566yzimrK8tH4Me6qG1atTKDanzGTjalNCS/SfvoR+1NPPTUZb6tUmLhIVZHahTEGBOYa+3ZGO8BQw3TA9BSmnb9u7WrbQmxXbky8poRXHRvcc+UuMBJhytNt/NPNH7WdG264YcLIes973pO0aRiof3WnrknvebJvGoxTY3KVwGu6dXpX/1Xtr/u53HnZ2nfbhTUO6efq+/zzz08Yn/Kn3Tb977333ska4phjjmlal3f23bYFc1k/82RJaAA/EzG+qdtBjFeYaMZ1xWx3Fyf7atwNiHGJWYZpVu3jGQj0ikAwwHpFLPwHAoFAIBAIdEIg7AOBQCAQCAQCgUAgEBgYAk5aI7pSR/Xyl788UaNVI0f43n///dMll1ySEL8xorghIlN1hFg6Z86cVAnc3BCjELeqGwId+15NPdleCfqIQjUO0mDUISKcVrtBPxGP6gnsWbNmpfe9732FwDzodDrF12/5EcARs9QnjJrSQPDab7/9igorDD0qqDql34894iuGibDaCuke750MxgDpAMRZjLNO/sJ+bATU5S677JKoD0MgJzVZmUqI2aSP5s6dm/7xj38kjI7KDNlxxx0T1WTUqx1yyCGphiHtdeyxxyb39JBC6Zf525SAOueccxLCeC2N8UW/kt9qN+insldCvnJSs9YvU77fvGEIYE7ecMMN6bWvfW1q9knjpbvQ9Ff+qFJrpoNxsMYaayQMMswPUlVVwsvYSjpIWEywddZZJ/mu4av6s5xzwgDLeeFDBNWfJ+aGcc47Bqp8eR+PcbhCeEyOnHNqqt188pOfnEiCkU4j8UP1HaYZ/2EWQSCpHyp/jZckoS+44ILiCdNTv6/2+lLtw9o+5rI+zjN1g5gc3scy2hu1vxjF0iOxN1YY7jnn5GBDzjnJi/7ejvliDCIp/o53vCNdeumlSV6FZxzSkG9jmcM27JrGeqP673eebMY3nvdBj2/KNajxylrOuLDCCiukmTNnjlpMahAxWHnCNLP+8R4mEOgVgWCA9YpY+A8EAoFAIBAIBAKBQCAQCAQWQiA+AoFAYCIQQEw94YQTCuHUPS0IqBgXiMTLL798OvrooxMi2PHHH1/8yEPOOR100EEJwRRRdu21107CIKpT90XtFaLXTjvtxHtfRlwIewIjzCM0OcFeT4cjAG633XaFmePUMmI6v4MyiH5f+9rXSnTUOCJES7+d+chHPlL8DfKn3/JjhCA4q0dq0RC2xKV+EB0RxTEoX/rSlw4yuyUujCx3euWc0+zZs0vdFIcOP+uss07aaKONiivphUq4LRbx0zMC6vSwww4rakMRrxHNtVeSfqQw1L0+q+/mvIAZop3o2/r4wQcfXAjtwgiLYUZi7KijjkraUc8Zmh8g55x23nnnhAjr7j730GiPjLEHQxbzQ5oI4rfddtv8UIP7Ryw3fohR+9pyyy2TtNoZ48mgxxHpwv+jH/1owdCYAkvl1yfreKkejMMwEaYaftZff/36mRxWqB/GxCpJxU4dN5lIJDmMjaT31ltvPV5GNcZs9SSMsKN67sKxjpm8wls+vDO+Mfa855xHxgHfYdoj4LCKvkQtsH5T+wp7avgwjKhI1Hfhi8GIce0Qibl4jz32aB9xiy1pXCpKpcPJOCC+dgbTpOaDX0ZbU9f6s/bUjvmCIevADelqccir+M3vDnGwd99YM6w4xU8aEvNXmfSPJblOyHmw49ugxiuMNJKcDiKR+HWIAXadDEbqa17zmjJnY0qT7u/kN+wDgdEQGDwDbLTUwi0QCAQCgUAgEAgEAoFAIBAIBAKBQCAQ6BIB98MgTiN0e3ciHxEUM4XqJUwuhONmdIhsTolTsYWQKQxJBOExj6jk4qcZppf3nHPaZ599EvV44icBhoCPUI+Bc8sttyQn4hHCMKhIhfUS/1h+pVf9KJu0O5mJOC2dc6P8a6xRVF5Jv5vyqwOn6EkBIbSrF2XAcCLdwV48tXyDeiKaI1xitJF4GSte7YskIX8kwDBgvYfpD4Gcc9I3rrnmmkQKUCzaDEI0Bou+dN555xUmF7dq9G13UM2ZM6dYCYNwiiFChVmNqzj28aM9uOuJRBAivfbo7h7xkkwj7aG9/OUvf0mYtn0k0TEIqUTSbDxgbilbJ0NaBeGY30EbfY9qWOoX9U8Y6JPGtg9/+MOJdCb71nRzziNML8yBev9X9VcZYDnnBN9qTzWbe718YzSQfvM+miHZS3KTn0FIgRibMUPEp/1hBHpnMEZIgXmHAWaZ9zCdEcg5p//7v/9L6ulHP/pRkbDSXnPOabfddkv6MOkr0mDaOIYv5jIJbtKc3Y75GF/6jZyYB8XVyVBxWfsX/4y25gCE907MF4xeawdG3curNMylGGDyTO1iM8/ut8P4Y6fvmPe18yW5TlDGQY5vcK94jme8ciecsV7+zLEOMngfzRhLSGlqU+pFXkbzH26BQDsEggHWDpWwCwQCgUCgDwQiSCAQCAQCgUAgEAgEAtMZAQQKhBEMINIUrVggXCBg7Lvvvq1OiYQIt4svvjghQDU9kCbYc88907x584o6Iv4Ql0glkAZr+q3vGBivfvWrE8kf/hnhqd7jVv3Jp/zKt/xX+/qUF3lqdad2cZtttlkofqfTnXYXp3tCEJIR+CsxVfzikR4/NY36ZMeN8c6+XfrwU55uDL/i8eRfHfhuGmlJU97ksenmXRhhxeGb6af8wjGk95zix8gUL0MdEokA8fLDyIs8yZs8smsadtwY70231nd5lw6mRrfMz+233760N6r5SLCIs8ajTagbdsNo2tV5Ledo9QIT2MBan65hPHPOiZo8xE9MLH4YzBd9qVn3/FeDCXHSSSelGsaTWkT21Y9nrRt5991q5Ed6re7ueMIgRdzlLn55RHRF0MasYY+QX+MUBztpVrvmk32re2v6FUf+xjIwhW0N06nNj5avmn6Nq5lffZL0nTGy5sXYSYKlOV42w3ivfcS9h1UKhj3zspe9rPQfTItZs2axKkY55EE6Bx54YLEb64cUSK2H2oeb8cB7rDia7s341H2TCJ9zTtqb/F1//fUJs6wZtvk+3d5rG9LOWstuLoYX3BxYyXmBJCd/+tinPvWpZN7mrq9deOGFyd1rOd/jj19jufZt7Nfe2VVT3cQxlhEH/zVs63M05os2b/1A6klepeVJJWK7PBsnHHoxdvCLaUzi0ZhmbNOX2DNjrRPkWd7blV8ZartvddcHxO/JXzWw18bln7s8jjW+1bDNp7qQpjjGMvq3fDbD13eqLus4Q7K12o/2hCVMpetuPv234sROuxwtfLgFAhAIBhgUwgQCgUAgEAgEAoFAIBAI9ItAhAsEAoFAIBAIBAKBQCAQCAQCgUBg0iKA+UQ6nEQj9YaTNqORsUBg8iMw5XIYDLApV2WR4UAgEAgEAoFAIBAIBAKBQCAQCAQCgSWPQOQgEAgEAoFAIBAIBCYrAtTlMVQZUrdIGov0FxW8kzXPka9AIBAYPALBABs8phFjIDA9EYhSBwKBQCAQCAQCgUAgEAgEAoFAIBAIBAKBwPAjECUMBKYAAu4dpPb2fve7Xzr44IOTu+re8IY3pJwXVr04BYoSWQwEAoFxIBAMsHGAF0EDgUAgEAgEAoFAIBAIBAKBQCAQCAQCgUAgEAgEAoFAIBAIBCYXAiS9qDyUq6c//enJXXL1m12YQKAfBCLM1EMgGGBTr84ix4FAIBAIBAKBQCAQCAQCgUAgEAgsaQQi/UAgEAgEAoFAIBAIBCYtAo94xCPSddddl/73v/+lK6+8Mq211lqTNq+RsUAgEJg4BIIBNnHYRszTCoEobCAQCAQCgUAgEAgEAoFAIBAIBAKBQCAQCAw/AlHCQCAQCAQCgUAgEJgqCAQDbKrUVOQzEAgEAoFAIBCYjAhEngKBQCAQCAQCgWmKwGtemVFQJAAAEABJREFU85pyjwh1SrfeeutAUPj73/+eDjvssPTVr351IPF1G8mhhx5ayqJM3YYJf4HAZESAtMc+++yT/vrXv0667NV+5rm4MveLX/wi7b///mnGjBmlj+ec0zLLLJPWX3/9dMYZZyRjTmtevve976X73//+aZBjW2sa4/nuNn/KNmvWrFLuVVZZJd18883jSTbCBgKBAATCBAJTEIGlpmCeI8uBQCAQCAQCgUAgEAgEAoFAIBAILFEEIvFAYCIQ2H333dO+++7blig9EelFnIHAMCFwzTXXFMYOBskwlaufsvztb39Le+yxR3r0ox+d3v3ud6dbbrklUQf3qEc9qjDArrjiirT99tunpzzlKenqq6/uJ4lJH0a5vv71rxcG2K9+9av0xS9+cdLnOTIYCAQCgUAgMHgEggE2eEynY4xR5kAgEAgEAoFAIBAIBAKBQCAQCAQCgXEi8K9//WucMUTwQGDCEZi0Cfz73/9O//nPfyZt/jC33UXkOZGZ/NOf/pS23nrr9KEPfSgtv/zy6ROf+ET65z//mX7961+nn//85+kvf/lLwixcZ5110o033pi22WabwiCbyDwtibjPO++8Uu6tttoq3fve9y44wGZJ5CXSDAQCgUAgEFhyCAQDbMlhHykHAoFAIBAITHkEogCBQCAQCAQCgUAgMF0ROOWUUxJidpWsmK44RLkDgUBg8iBgTPrABz6QvvSlL6XHPe5xiTQcSa+ll156JJM557TWWmulCy64ID3xiU9MP/vZz9Jb3/rWhIE44mmKv/z2t79Nn/3sZ9P97ne/tNNOO6WnPe1p6corr0zf/va3p3jJIvtLFoFIPRAIBKYiAsEAm4q1FnkOBAKBQCAQCAQCgUAgEAgEliQCkXYgMMURcAdPzjl1uvOqnTu/OeeiTivnzk9hr7/++vSQhzyk3KODAN0OLvbu2XnCE56QvvKVrxS/p556avH6spe9rKQjruOPP768z5w5s+O9RvzlnNNuu+1WmHIlkvk/P/nJT9JrX/va9IAHPKDEca973SttsMEG6Rvf+MZC/uZ7Hfn/5S9/md74xjcWNWk55xJ27ty56c9//vOIn04vd911V9pss83SUkst1fYes5pP2MCoGQ+CNSzauTX9xfvkQsCdWy95yUtG2kttY9TNNaWxqOPLOZf2iEnTWgp22mrOOR1zzDEjzt3Gr3+ut9566c4770yXXHJJWm655Ra5w8qdUKSiZsyYUfpDzrncjcWO20iid7+IM+ecvvCFLyT5eO5znzsS7slPfnK66KKLSj+ibhAD6UEPelBx9zzooIMWUWVa27/n3UmMPGq/66WvjgRuvMybNy+ddNJJxeaAAw5Ij33sY8t7u5+VVlopveMd70ie8tzNvWnqifrEZp27U8w3jFrTUdacextraxwVE/HnnNMjH/nIdOaZZxbMq59OT6oPf/zjH6enP/3p6ZnPfGZyF5i8O7gwTIy+TuUP+0AgEAgEAoF7EFjqntd46xeBCBcIBAKBQCAQCAQCgUAgEAgEAoFAIDDcCGDMuD+nncHIUnqMH0wckhcbbbRRIcZ/9atf5bSIYY9Y//znP78QoFdfffVUpTQQo6XzwAc+MFX373znOwlDqzUiRGuSHDnnNHv27EKA54f0g/t9Tj755EKIRzy+733vm771rW+l5z3veen973//IoTkSy+9NK277rrpYx/7WFphhRXSiiuumBD3jz766IQBd9ttt4m6o1l22WUTJgFCMwJ00yPmGMYbuz/84Q8Jod57NT/4wQ9K+RCsMSiq/WR7Rn7uQeAzn/lMuUMKswuTorZZbQxD5OCDDx5pY9TsUUOnXVDFd08sC97YcXvwgx+cNtlkk2LZS/z6p/YqoH6ovbv/CkOOHWaKtokRd8stt5S27U4s7+y48cNvqzn99NNLOZVLvPrpj370o9I3zz777LT55psnjB72+u4dd9yRDjzwwLT33nt3JVUFvzXWWKP0O4w4aej70tNX3/zmN6du1aN++ctfTu67esxjHpOMQa1laf3ebrvt0q233pqOPfbYpM+3uje/5UFe1l9//XKfVq1zfpThSU96Ujr88MNH6px9v4a0lvHLWISRChPqC+X3kEMOGTUNDK7Pfe5zJWmqIDEVPZWPZBzGWHGMn0AgEAgEAoFpgUAwwKZFNUchA4FAIBCYEAQi0kAgEAgEAoFAIBAIBKYNAkcccUS5P8cdOk3zzW9+M6288soFh/e+973ppS99ablvBsGVJeYUJpX3ahByzznnnCI184pXvKIQ16+99trknR9SCtKgugsRH/MJswzTjHvTYBxR6/WMZzyjSDtwQ5zfcccdC9GcFIj0Effd/fOpT32qSGiR/Lj88st5HzE33XRTwnz66U9/mjC7GER4hOPvf//7SZ5HPHd4wUhAGBdOutXb7373u3LvUP3GbKvvnpgfGGeI9hh17MJMXgS0YUxUOdSmtC1t9ve//33yjQn1wQ9+MGmL/GBmUEOH4UT6kV3T6EfcXvCCFxTVfb3Gr3/qa1TebbjhhgmTQ5wPe9jDCgN45513Tt/97ncTt1/84helfWO6eSdxyQ3DCpOnmS/vpI4wXv74xz8m/Uje3Cv13//+N2277bbp5ptvLm1bf1H+M844ozCizz333DJmiKOTgc+cOXMKs7zZV8Xzta99LWEqYirJQ6c4mvYY5b5Jwz384Q/3OjAjD/KC0ffxj388wUGdY9odddRRZVx5y1veUiTmxpMoHF/3utcljMRXvvKVqYm7dEjkSbNTGuoeo6vJTCUJ9+xnP7vEiWnZKWzYj4pAOAYCgUAgMCURCAbYlKy2yHQgEAgEAoFAIBAIBAKBwJJDIFIOBAKBQGABAojlJCLcoUNSa5dddimEb64I7aQwMKcwqdhVQ1UYhhJpK3fwVPt2T1IzlTGGAYXo3PR34YUXpn/+859p1qxZidQINwR4DKeXv/zlaf/990+VoZRzTiRx5JPfG264gfcRg9FFfRoJtmqJaMy/70pc997JrLnmmuV+IWXGXKj+EKUxHDDIlOnqq69OpMK4Y5RhmGGccWcXZnIjgCFLcogU1XOe85yRdp9zTphDDEYJpqqSaG9bbLGF1/TJT35yIcmopsQOaSrto9f4S8QdfrQtEkqrrbZaomZ0lVVWGfHpncpFDBJSQxhhI453v2jTGGzLL798sdGfXv/615d3Px/+8IdLm/eecy6SYSRBqfWs5efWzlBxqq9igrX21Y033jhh+OS8QC1ka99vjU9/UifsMeXh6H0QRtpwEte73vWuhEFVpes8SdHtt99+CVOQNNloDCpxjGaolsQYJA2KiVpxr+lgZo4WHoML86wyU/klnbrDDjt4LWoU1U35iJ9AIBAIBAKBoUdg/AywoYcoChgIBAKBQCAQCAQCgUAgEAgEAoFAIBAILIwAaaUjjzwyffrTny4SKyeccEK5L6v6QoCmBg5zCpOq2nv6Zo8hgDHAbjTjDhtEeEwzzLPqF1GapAOpF5Jn7EniVFWDr3rVq0bUKnJjcs7JnUekLCpBmD1DQmfVVVf1upCpTLp//etfC9m3+6AC7lnPelai5vCqq64a8UKlmQ+EfpIpCNykXNhhlGGYrbXWWkk52YWZ3AhgblEtR90eVYfz5s0bUUuH8XLWWWcVKSvSVbUk7ofDZCWZpc6rvXd2GMYYx+z7iV+4dqZKF0qfhGOrH1JWVA3qkxjWre6kK7XZpj3JMv1O2LXXXrvplDBbqGM0RozGCCLZJL2cc9p+++0X6asixVzUJ/V7GLPrZDASqSzlTmWg56AMqVBSqiuttFLCWG+NN+ecSGuRusIoHyuvreGb31XSdfbs2eUuxaZbzjmRxtPGmvb1vY6Jvh0caPojXWp8wYzXJvgJEwgEAoFAIDD8CAQDbPjrOEoYCAQCE4RARBsIBAKBQCAQCAQCgUAgMH0RcMfW2972tnJvzic+8YmEeN9EI+ecMMByzgmTCmGWO6I3aRSMAAR5dmMZxHb3IiHQY55V/5hG1MlhGlQmFWkqaskQ53slgvNf7zOraXhWCQzv3ZgXv/jFRSIIIRsTgGQKKRxMQRJliNAYJ1THiQ/DDsMM4wwDjV2YyY3AQx/60PTGN76xZBLzF5NmueWWK8wJ7V2dF8fGj3vuMHPV/RVXXDHictlll5V7q/QXbYRDP/EL12owherdeSeeeGKiUrSdobZR2GuuucZjIVP71kKWA/gwFlCpqI9gHrXLF6Y0ZhLGtn49WrIYb3DjB8aegzK/+c1viipJd5UZj9rFi+mHQaZc/aaPgae84qc207PVYGK2MiSrHwxFzHZjjLZW7T3l2zjq/eS770b03q0Jf4FAIBAIBAJTE4FggE3NeotcBwKBQCAQCAQCgUAgsKQQiHQDgUAgEJj2CCCwvuENbyg4fOxjH0skRMpHy497eKhCa0puYVgxGEHUrrUEafuZc06kIXJemJlGygaBnyQZtWxtAy8BS4RrxHw4kfKi+pA0GEkZjEIMBfnm7vmVr3ylMMya0kJLINuRZI8I7LnnnumSSy5J66+/fgmJeeGeqBe96EUJI3XfffctTJPiOP9HG9VW578m6gbVPUYZlZ0539PGuTO9xi9MqxE/FYPs5Y+0WTvDjZ/FaTCK/vznP5ckb7/99tQuXxhJ1AoWT2P8kHaqDER9Dr5jBBmoMwYcJhiG3miSb6MlKuxY+aYKkWmNRzj3J4qDlBdmXM65jC0553JHGXWVaf4fCTBqWOe/xn8gEAgEAoHA6AhMeddggE35KowCBAKBQCAQCAQCgUAgEAgEAoFAIBAITDwCC1K45ZZbEtWC7ph573vfm7bccssFDm1+SWNQF9aU3Pr85z9fVMWR+EAwbhOsrZX7cDDaKjMNUf9rX/taQuR1/1jbQEvIknQGaS5q0xCi3YPkzh33ey277LJp5syZJWcYgSRL3LuEYYZZWBziZ0ogkHNO6pTUDYYHRuaOO+5YpCIxbQ477LB06KGHLlQW9zKRNKTyEMOHFODll1+eSDoxTc859x5/M7x3TCHMOO+HH3546XsYJJ0MBgq/i8OQ0tQfSM5hxnTKU7Wvak5Hy9umm25anPUpfa58jPKDwfbUpz61SO7pp6N4HdMJsxEjD+b9SnLmnJPwEnPHome3RnvSrvh3Nx31lO0M9ZrG5NNPP720B/7DBAKBQCAQCAwvAsEAG966jZIFAhOLQMQeCAQCgUAgEAgEAoFAIBAIDCkCiMLtikaN4etf//r0s5/9rKh/22uvvYp0QTu/1e6FL3xhWmaZZRK1h8JhWmEAkACrfrp5uits1qxZCeH2vPPOSwjm119/fWEmYR7VOBDUqfq68847i1q5at98Ivy6v2nXXXdN//nPf5pOA3lHwKbOjkQG1YekLURcGRwYXe4KUgYEa6rd3M9TpVf4DTO1ENDuMF8+8pGPJMzZd73rXaUAF198caKWs3zM/8GQoLJTH6P6sKq/pBejkAwAABAASURBVA50NKZJt/HPT2Khf+GoXmRJZShmkvfJYEhLYWBTb4ixPog8kb40voiv9rvR4uUHUx3z8h//+EdHryuvvHLCsKNO8rbbbmvrDzOb5BmVqQ95yEPa+mm11A6adpiVJETZYZB7thpqIzHaWu2NseJznxvmu3GlnTniiCNK0HPPPTdVdYvFIn4CgUAgEAgEhhKBYIANZbVGoQKBQCAQCAQCgUBgohCIeAOBQCAQCASmPgKPe9zjSiEQiZvEeZZU9pFI8d40pBHe/OY3Jwws98sccMABiSRB00+7dwRp0lDXXXdd+sIXvpAQZklsucemnf/R7EiAIEJjKiHeIua/4hWvGJGYEBYTQXre3U0m396r8U39HJVvGFHtVIlVv+N5kirB5EKUvuiii8rdS9ITJ6L/aqutVojPGCbKgXmSc+YcZgog4H43DEuMK9JfzSxrU9RdNu3qO+aoNuv7/PPPT1/+8pcLY0XbZldNv/HX8M1nvZPO/Xk33nhj06m8GwNIJWqvH/zgB4vd4vjBJML4lVa7vsoeEwjz25iDYcxuNOMutt133714Ofjgg9MNN9xQ3tv9GP/44bbDDjskaXhvZ6hrNZZhcn36059exIs+TP0lyVj+MDp56mesrfXlnsVWKTbpkKJtbXMOJ8BQmltvvXXC4PfezmizmISYZcandn7CLhAIBAKBikA8pz4CwQCb+nUYJQgEAoFAIBAIBAKBQCAQCAQCgUBgohEYqvjdQ4WRRPro7LPPHlGD5T6ePfbYI33nO99ZqLyIrkceeWQ64YQTErWGp512WlpllVUW8tPpAyEWQZZE1rvf/e4icbXtttuOKjlGUqVdfCQjSM/I90knnVQI1s985jMX8UoNnXwiVB9yyCEj9zCR9jr22GPTZz7zmYSgvfnmmy8SdlAWGHzUNsorhuKTnvSkhOAvfkw6DBKYkABaaaWVUmXacQ8z+REgVbXUUkslTCx9A2O15voPf/hDYud7nXXWKfeBea9Gm8Vs0Q4xM7Rpbbu6e44nfkwfjBjxMBtssEHCYL311lsTlaSY0ewZjOD999+/3GWGcbfJJpuwXiwm55xIlK6wwgpJX3XnmTGoJk5idKeddkrsMJLWWGON6jTqUxjlEJ7UJYnPZv0YB0h8wZ0fcY8lzYoJt9tuu5V03/GOd6QTTzyxjGUsxIdx+J73vKfcs7X33nuPMKB6HWvFV+uL+tRddtklaU/spSNd6fhuGnVKkg2WmJlNt9Z3zDllZ49phnnmPUwgEAgEAoHAcCIQDLDhrNco1YQjEAkEAoFAIBAIBAKBQCAQCAQCgcBURQDz5dWvfnVyT9FrX/vawpghzYLIS7Jqzpw5CxXt2muvTRhJLEkeuPeL2sF2ZrvttkuI6vxWgxhNugQhFxF73XXXrU4LPSsT4O1vf3uSn9b7k+573/umLbbYouQb80i81B0uFMn8D8ym448/vkiokfBQLnn1nDt3bqIW7qijjkoIwfO9T8i/vG600UYjcbsrSrrVoulGWkx5q1s8Jz8Cq666atJOMcE81S2msHrE6KRab7311kv/93//twiz1x1xpCCp3KMmk7pM7aVZ6n7ix0ilVpBkDwYbRhspJ0xozGv9ghSVp34jv9T1HX300aWv6DPcmvlY8D5xv8aCj3/84yX94447LmEOy5f8Pf7xj0/u8pKnY445JrVi1ClX+vlZZ51V7ifEPHNnITWs6kbc3t3F5s4sjGcSmhhVneKr9hj3++yzT8JMw7iTjnFFvowrxlP3vjWl+Xoda6VV6wtjjhSY9iTv0nvDG96QPLU7fhkHFDD5qIelWhZzn30nQwrxNa95TWmXV155ZXKHXSe/YR8IBAKBQCAw9REIBtjUr8MoQSAQCAQCgUAgsPgQiJQCgUAgEAgEAoEhQAABlMQCKSqE3z/+8Y+Jqi2qt0h/YXA1i4lIT/qAHeYWwnEnQ0UYgiy/1SDkVoYPwj8GQHVrPkluIFYj7pJWkRdpN/0Ij9Cfc06zZ88uRNyme31XBpJkc+bMKVbyi0BMGu2qq65K1IAVhwn8ec5znlPUM+acE0mUZlIYFKTw2L3oRS8qTDnvYaYOAtqre7y0JUwQjCftVp/Sv0j3Ybi0K9E222xT2gbGMEZuOz+9xk+tHSYSZol+qp1r9+KWpyuuuCJh/Hp3h5T8yjemyk033VQYRvwubqOvultLPuRHvuRPPuFoHPDeS77giglGXSrGFcaauhE3STd3E7pLkIRmpzpqTY/K1/e///1FWk5440nFVxo/+tGPEgZZzveoMu11rK1pKi/m31ve8pa0wgorJHmXHik5DKtmnt07pizCUuWIGet9NIM5akwyVp9yyimpdZwdLWy4BQLTCoEobCAwBAgEA2wIKjGKEAgEAoFAIBAIBAKBQCAQCAQCE4tAxD58CCDmYg7NmzevqEDE4HIfDCksEgyVMKrkCKUI6uzGMhdffPGI+i9hm4bkRb3/qGlf30k2UK8oL9KhnhEBubo3n894xjMSFYNNu9Z30maYfAjH4vOkao190+++++5bMEAIbtrX91Y8qv1YT6rMSIuQDKGCrum/iWlVrdZ0j/fJj0DOOWEkYD64R0sbY/Qp91Bh5oxVCpJIGMTt/OXce/yYqZg88qHtaYM17vvf//4JA0X+uDPyTTqsyVCp/vUHfvSPaleftf3ecsst6RGPeES1Lk8STMYBYfWdYjn/RzzsPOd/LvRP4k0+5IcfRj67xXGhyO7+wOgiEfWpT32qqBEUJ2Mc+NKXvlSY4Pzc7X3kMVrZcs6JNKfw4qnxScPYORJJ46WXsbYRLJHOIwXrgEJNBwPT+AV3BvYYn7DihwRuM45O7xiCGIvCfPKTnyzM2E5+wz4QCAQCgUBgaiMQDLCpXX9LKveRbiAQCAQCgUAgEAgEAoFAIBAIBAKBQJcIuMvma1/7Wrnn6ilPeUqXodp7c+cSKTOqEDHM2vsK20BgYAgMPCJMBwwTUjcYwp2YvANPOCIMBAKBQCAQCAQCgWmHQDDApl2VR4EDgUAgEAgE+kcgQgYCgUAgEAgEAoFAINAdAqRPSHK5g+e9731vuuOOOxIVZ6RDuovhHl933XVX+XAX2ZFHHlkkTrbaaqtiFz+BwFRAANOrSgx9+ctfTu5sIsFITeZUyH/kMRAIBKYjAlHmQCAQGAYEggE2DLUYZQgEAoFAIBAIBAKBQCAQCAQmEoGIOxAIBHpGgIowki2ktM4444zknqOmOrReItxxxx3LXV9rr712clfR3Llz0+qrr95LFOE3EFiiCFAhSt2h++1mzZqVMIapAnzIQx6yRPMViQcCgUAgEAgEAoHAcCMQDLA+6jeCBAKBQCAQCAQCgUAgEAgEAoFAIBAIBAKjIfDoRz86PfShDy1eXvKSl6STTz45YYYVix5/1l133RLCnUoHHXRQ2muvvQpDrFjGz4QiEJEPBgH3bz3hCU8oka244orJfVdbbrll+Y6fQCAQCAQCgUAgEAgEJgqBYIBNFLIRbyAQCAQCw4dAlCgQCAQCgUAgEAgEAoFAoEsESGvdfvvtieq3L3zhC2mVVVbpMuSi3kh8iefOO+9MBxxwQFp66aUX9RQ2gcAkRiDnnI477rjSH2677bb0ute9Lpi4k7i+ImuBQEopQAgEAoFAYCgQCAbYUFRjFCIQCAQCgUAgEAgEAoFAYOIQiJgDgUAgEAgEAoFAIBAIBAKBQCAQCAQCgUBgqiHQOwNsqpUw8hsIBAKBQCAQCAQCgUAgEAgEAoFAIBAIdEDgl7/8ZSJh9dvf/raDjyVnTXIs55xe85rXDDQT//rXv5K43cW0zDLLFEmcnHN65CMfmXbaaaf0k5/8ZEF6Lb+HHnpo8Tvo/LQk0/dnt/lzP5u7qHLO6cADD+w7vQgYCAQCgUAgEAgEAoFAIDC5EQgG2OSun8hdIBAITCIEIiuBQCAQCAQCgUAgEAgEAsOFAKbX8573vHTOOeek//73v8NVuA6lueSSS5K7mF72spelCy+8MGGAPepRj0qPeMQj0q9//et0/PHHpzXXXDPtu+++CaOsQzRT1vrf//53OuWUU4oqvpxzOvPMM5N2MGULFBkPBAKBCUEgIg0EAoFAIBAYDgSCATYc9RilCAQCgUAgEAgEAoFAYKIQiHgDgUAgEBhaBDC9MEQmawFf+tKXFkYNhs0g8vjZz342Pf/5z0833nhj2mKLLdJNN92U/vrXv6af//znhfnl/T3veU8iHXXYYYelI488sqQ/iLQnSxzKevHFF6fHPvaxaf31108//vGP09e//vXJkr3IRyAQCAQCgUAgEAgEAksSgaFLOxhgQ1elUaBAIBAIBAKBQCAQCAQCgUAgEAgEAoHxIzBcMdxwww1pt912K1JdmFyf/vSn06qrrrpQIe9///unt771renoo48u9u94xzvS5ZdfXt6H5ef8889Pv/nNb9IGG2xQ8FCuk08+Of3973/3GiYQCAQCgUAgEAgEAoFAYIgQCAbYEFVmFCUQmFAEIvJAIBAIBAKBQCAQCAQCgUBgAAi4c+uNb3xjesADHlDuk8o5pyc/+cnp1FNPXYgJQRVfzjnNnDmzSCm1S7re+YSx87///a946TZ+YVdeeeUi/UQqyDsG0Pe+970Sj5///Oc/6ayzzir5yzmX/D784Q8v6gH//Oc/87KQEWfOOXnKx7bbbpvuda97lXDu1/rkJz+ZxEm14DHHHFPu3Mo5FzWE7t76wx/+sFB87unKuf0dYBg2H/rQh9KMGTNK/Dnn8s6O20IRzf/4xCc+kW699db09Kc/Pb3pTW8q+Zpvvch/zjntsMMO6bnPfW5aZ5110h133LGIn3YW8CA1NmPGjDHzIx+PecxjUiveNd7R3NXzN77xjfSsZz1rJB15/elPf1qDd3z+6U9/SnDggQScONQLCbCrr76adZhAIBCAQJhAIBAIBAKBQGBIEFhqSMoRxQgEAoFAIBAIBAKBQGBCEIhIA4FAIBAIBAaHwJVXXpme8pSnpI997GPpn//8Z3L31Iorrph+9KMfpde85jVpxx13HGGCUdW30korpe985zvpJz/5ySKZoK7vggsuKEyQ2bNnl2cv8T/wgQ8s917ViN2BtfrqqxdmFDvMku222y5hYsnfgx70oMKw+t3vfpcwejDtOjFNvvnNb5ZyYp5hmGH0uF/rla98ZcL42nXXXdPuu+9eyqr8GGIYftJTLumPZjDXMH322GOPdMsttyRxyL93dtz4qXHIM4kv31tttVV6yEMe4rWjgc0ll1ySrrjiivSiF72oo7/qAAd4uDdMHuRFnrzLD6ab9+q/3yfm1/vf//7k3jaSaXDFwPrWt76VnvnMZya4jxb3ddddl77//e+nNddcs/jHrNN2tMXTTz996NQ9joZFuAUCgUAgEAgEAoHAogiEzfAhEAyw4avTKFEgEAgEAoFAIBAIBAKBQCAQCAQC40Vg4OHdteVOKRJFVPC479IMAAAQAElEQVSRUiJ5ddtttyUMjBVWWKFI52C8SPzRj350Iv115513pq9+9ausFjI/+MEP0re//e30jGc8o0g19Ro/iSvSXtJhvF977bWFcYXR8s53vjOdffbZabXVVkvXXHNNIp2FqfTHP/4x7bzzzukXv/hFkaT6/e9/v1C+fHzxi18s8fCD8YWZRrUgt7322qvE+6UvfSkJq/yXXnpput/97pe6kUSCm/S/+93vpg033LDkQxzSkd7LXvayxG3vvfcu6g6l+atf/ar4u/e9752e85znsBqYUQYSZdLeZJNNSjryIk8333xzWm+99QqDk9RfN8y90TKmHbztbW8rd5RhosJVndx+++1p4403TnDvFF6dYnJhdmGuYkzmnNPs2bML8/Tcc89N8+bN6xQ87AOBQCAQCAQCgUAgEAgEpiACwQCbgpUWWV4SCESagUAgEAgEAoFAIBAIBAKBQCAwHgTuuuuuooLvvve9b9p0000XUsH37Gc/O+2yyy5phflMMNJW0sGsecUrXuE1nXPOOQmzo3zc/XPhhRcWKbJZs2YlEku9xn93NG0fP/7xj9Npp51WmFJnnHFGWmuttUb8Lb/88kUCjBQS6bSvfOUrI271RTmOPfbYtMoqqxQrahBJdy233HIJI+bggw9OL3zhCwvjhYenPe1phdmHiVfLz76dwSzE6MGYozaypsGvdxJmj33sY9PnPve5wghjj0GE+STvY0l/8d+LUX44SPOkk04aKbM4SFhR+0giDPMKo499PwY2J554Yvrvf/+b9ttvv/S6171upA09+MEPTvAm2dUpbswtTK5lllkm1XbFL+k0TFRMQriyCzPdEYjyBwKBQCAQCAQCgcCwIBAMsGGpyShHIBAIBAKBQCAwEQhEnIFAIBAIBAKBwIAQwNCiso4E04EHHphIcLkPq0b/7ne/u0hZ7bPPPtWqqKnD1KC2jvq66oAZRoKK1NRLX/rSYt1P/CVgm5+rrrqq5IUE2tprr72ID/eXkbTigLHj2TTCYP407R72sIclahTl2d1TTbdll102PfShDy1Wd9xxR3l2+iElhom22WabpdY0hKFWEnOOpBMJOXYwF0a+MefYDcKI0z1l4tpmm22KSkvvTYMxtvXWWxfG3/nnn9906umdpBkVlxiosM85LxSeRNeWW265kF3zgzpHTC7YU8NZ3TBPX/WqV5VP94NpW+UjfgKBQCAQCAQCgemGQJQ3EBhCBJYawjJFkQKBQCAQCAQCgUAgEAgEAoFAIBAYFwIRePAIYPJQO7j00ksnjBBSVZgZJLjcT9WO8YBpRK0eZg6Jr5orzDMqC6kAfOITn1is+4m/BGzzU5ltpJse//jHJyoSW80hhxxSQt5www2JdFX5uPvnMY95TMJsuvtzYA9SUPU+NNJQrXmq35/61KdKmlQ3esF4wyCUz7EYbPx3a/72t78lTCX+119/fY+25klPelKxv/HGGxNJvfLR489vfvObRJLN3WIk3doFJ0nXzh4D8OSTTy5OmHGtdYPRiTGIwVaZhsVz/AQCgUAgEAgEAoFAIBAITGkEggE2patvsWU+EgoEAoFAIBAIBAKBQCAQCAQCgUBg3AiQ1rr66qvTi1/84nKP07/+9a+EsUV6CAOCajp3bdWEcs4jdzSR+KpMsrPOOithBm2xxRYJE6367zX+Gq716V4pdvLnbqt2xl1g/CxOg3n0u9/9riSJ+dQuX+y4FU93/1B7SP3hn//853Lv2N3Wi+2x8sorl7TkS72Vjx5/hGtKDLYLjrnazl6bIznHbffddy+qJ3POI08SYRiDJNpOOeWU0rb4naYmih0IBAKBQCAQCAQCgcDQIBAMsKGpyihIIBAIBAKBwOARiBgDgUAgEAgEAoFAYNAIkNhy1xJmjruj3vKWt6TKICG5tOuuuy7EgKh3NFU1iBhAX/va19JKK62Unv/85y+SvV7jXySC+RbU4s1/pNe//vVFdR/GSCdz8cUXT4i0l/RbDSkuaiTZH3744WPmDTOHX2oRMXkwkdwhxm4sI/4nP/nJ6YQTTlioPsYK187917/+dbGm5nHZZZct773+KLu71DDBmF7CY7KSIoQdLNoZkmXixGh1B5z3MIFAIBAIBALTCYEoayAQCAwjAsEAG8ZajTIFAoFAIBAIBAKBQCAQCAQC40EgwgYCiwEB0jrrrbdeOvTQQxOJqzPOOKNI5Fx22WVF1V3NAmYUNYkYGOedd14izXP99dcnauuo/Kv+Wp/dxt8azndV2ddOvSH3JWUwj1ZfffWSPDWQmHLlY4wfKv/gxdtnPvOZMaXA3Ld15plnph/96EflrjbMJ2FbDYbSqquuWqwvv/zy8mz9kUd5ZY/R2Sku7tWQxqKusX57PvKRjyx3jP32t79N8+bNY7WIqek0HfhXFnba2M9//vPUzgjrvjlpn3322byHCQQCgUAgEAgEAoFAIBCY4ggEA6yLCgwvgUAgEAgEAoFAIBAIBAKBQCAQCAQC40MAg4FE0brrrpswJZqx5ZyTu7aa6gyb7lQb3u9+90ukl84999wi+URdYpOZMp74m2l5f85znpOoZHQfFMkzdk1DkuoNb3hDkfyaO3du6lUiqRlXr+/UR+aci+pId2q1hsc4wux68IMfnD74wQ+OOJNme+xjH5tI3X30ox/tmGcMq49//OPFH4mtHXfccSSO1pecc3rhC19YrKmlpH6xfDR+5PGzn/1ssdl0003LE0MO8/LOO+8cuUOsONz94363pipM1tQ4brTRRkUajaSgfLKvBtNO26jf9Un1IYkuzK1nPvOZ1XqR58Mf/vC07bbbJg4YZq1tlH2YQCAQCAQCgUAgEAgEAoGphUAwwKZWfUVuA4FAIBBYnAhEWoFAIBAIBAKBQCAQCAwMAQwPjA8SXPvtt19yH1S6++/vf/97Ou644xKGyFprrVWYT3c7lQe1hhtuuGH65je/mU466aTUjpkxnvhvv/32IoVWEpv/I/7tttsukTrbfvvt00UXXVSYbvOdknvBPvShD5V8yPdmm22WqObjtjjMBhtskDCSbr311vTyl788XXfddSPJwnT//fdPl1xyScnTJptsMuJG7d/73ve+cvca/IW9+eabR9y9YCJRQbnvvvv6TG9+85sT7MtHhx9qKKmpJC332te+diEcSWphVMorfxtvvHGJRTvAjPPxgQ98IP3mN7/xWjCmrtA9XcWi8ZNzLiopMSa1Fcy9ynh0t9kee+xRmHaNIIVZ9rnPfa5YweJhD3tYee/0g5m3zDLLJAwzjLNO/sI+EAgEAoEhRCCKFAgEAoHAUCIQDLChrNYoVCAQCAQCgUAgEAgEAoFA/whEyEAgEJgIBKgyPOiggxJJrhNPPLFIT1GJt8oqq5R3UkeYNO9617tSqySY7y222CL997//LUyydsyMfuJfbrnl0qqrrpowskh9YXxdeeWViWQZZtGsWbMSqSbpkUDCZKP2b++99y55OeywwwozaiLw6hQn5pF7uahpxEz0xNiB4/LLL5+OPvroRP3j8ccfn7g149lyyy3TOeecU+rAc7XVVivYKxeJMRJfmEvCf/jDHy4MsJxzM4pF3uFCokzduZvNU73KE2y/+93vlnzIs7yLIOecMKwwszA1qTeUf/UBc6oxW/MuHOnBj33sY14TyTvtQrgHPehBiXrDlVZaqbjVH4wsd3rlnNPs2bOLis3q1u65zjrrpI022qg4nXzyyaVdlI/4CQQCgUAgEAgEAoFAIBCYkgiMzQCbksWKTAcCgUAgEAgEAoFAIBAIBAKBQCAQCEw2BEjYXHXVVWnOnDkJ04Jk0K9+9auE8fKWt7wl/fCHP0yYEO3yTYIIgyPnzsyMXuPHkDnqqKMKg4Zk109+8pP0s5/9rCSPofb5z38+ffKTnyzuf/zjHwszjCOpL/dj7bPPPmMyVfgftHnMYx6TrrjiiiTv3kmwwRFDiGrGm266KWF2taabc04ve9nLyh1YJK+e8pSnFCYPJp/yPWZ+vG9/+9vTLbfcknbZZZeuy6bO1N0BBxyQ5Ee9ytMaa6yRMNKoXWTfzA9mFubY1ltvXaTV5B/mJLsws7SJpv/6vtVWW5V7yaiCJAEmnHYhDOZd9ef5xS9+MbnT6xnPeEYipcZuNAO/HXbYoXghAYbBWD7iJxAIBAKBQCAQCAQCgUBgSiIQDLApWW2R6UAgEFgcCEQagUAgEAgEAoFAIBAIBAKDRwBThBpDdzy5x4lx39Khhx6aSDCNleJYzIxe46/MG/lgqDyseSAJtd122xXGHDeGWsTzzjuvrWpAqgP5OeWUU2oUI89HPOIRhbFETeHTnva0Efv6Ioyw4qh27j5jx63a1SdJtD333DPNmzevqA7kz/1fJK1IRVV/7Z6ktjDvrr322nIXmLCMuA455JAkr+3CyRt/7fKj7kj4iYMfhgQWRhrGUrv4Vl999fTpT3+6qJrkHzOL+sMVV1wxXXzxxUVNZjusqGXE3MIAq+GoWpw9e3bBouav5vfyyy9PmGvt8tBqp/7F+Y9//CM961nPanWO70AgEBhSBKJYgUAgEAgEAsOJQDDAhrNeo1SBQCAQCAQCgUAgEAj0i0CECwQCgUBgUiJw/vnnJ3dFUYXYLTNjUhYkMhUIBAKBQCAQCAQCgUAgEAhMDgSGPhfBABv6Ko4CBgKBQCAQCAQCgUAgEAgEAoFAIDA1EbjrrrtKxkkqHXnkkUUyiQq8Yjnwn4gwEAgEAoFAIBAIBAKBQCAQCASGCYFggA1TbUZZAoFBIhBxBQKBQCAQCAQCgUAgEAgEAksYgR133LHcQ7X22msn91rNnTs3UZu3hLMVyQcCgUAgMFwIRGkCgUAgEAgEAoEhRSAYYENasVGsQCAQCAQCgUAgEOgPgQgVCAQCgUAgMHkQWHfddUtm3CHlfqm99tqrMMSKZfwEAoFAIBAIBAKBQCAQCAQC40Aggg4/AsEAG/46jhIGAoFAIBAIBAKBQCAQCAQCgUAgMBYCk9KdxNf//ve/dOedd6YDDjggLb300pMyn5GpQCAQCAQCgUAgEAgEAoFAIBCYfAgEA2zy1UnkaFIgEJkIBAKBQCAQCAQCgUAgEAgEAoFAIBAIBAKB4UcgShgIBAKBQCAQCAQCw4pAMMCGtWajXIFAIBAIBAKBQD8IRJhAIBAIBAKBQCAQCAQCgUAgEAgEAoFAIBAYfgSihIHANEAgGGDToJKjiIFAIBAIBAKBQCAQCAQCgUAgMDoC4RoIBAKBQCAQCAQCgUAgEAgEAoFAIDBcCAQDbLjqc1CliXgCgUAgEAgEAoFAIBAIBAKBQCAQCAQCgUBg+BGIEgYCgUAgEAgEAoFAIDC0CAQDbGirNgoWCAQCgUAg0DsCESIQCAQCgUAgEAgEAoFAIBAIBAKBQCAQCASGH4EoYSAQCEwHBIIBNh1qOcoYCAQCgUAgEAgEAoFAIBAIjIZAuAUCgUAgEAgEAoFAIBAIBAKB0Ui32wAAEABJREFUQCAQCAQCQ4ZAMMDaVGhYBQKBQCAQCAQCgUAgEAgEAoFAIBAIBAKBwPAjECUMBAKBQCAQCAQCgUAgEBheBIIBNrx1GyULBAKBQKBXBMJ/IBAIBAKBQCAQCAQCgUAgEAgEAoFAIBAIDD8CUcJAIBAIBKYFAsEAmxbVHIUMBAKBQCAQCAQCgUAgEOiMQLgEAoFAIBAIBAKBQCAQCAQCgUAgEAgEAoHAsCGwKANs2EoY5QkEAoFAIBAIBAKBQCAQCAQCgf9n586WpTaCIIDy/19tY8DcZRYtLXVV9omw4TIjdVee4i3DJkCAAAECBAgQIECAAAECBJYSWLQAW2rHwhIgQIAAAQIECBAgQIAAgUUFxCZAgAABAgQIEFhVQAG26ublJkBgTQGpCRAgQIAAAQIECBAgQIAAgXwBCQkQIEDghwLMXwICBAgQIECAAIF4AQEJECBAgAABAgQIECBAgACBfIGPCRVgHzX8TIAAAQIECBAgQIAAAQIEcgQkIUCAAAECBAgQILCsgAJs2dULTmBFAZkJECBAgAABAgQIECBAgACBfAEJCRAgQIDAD/8LRH8JCBAgQIAAAQLxAgISIECAAAECBAgQIECAAAEC+QISfhLwX4B94vAHAgQIECBAgAABAgQIEEgRkIMAAQIECBAgQIAAgXUFFGDr7l7y9QQkJkCAAAECBAgQIECAAAECBPIFJCRAgAABAgT+FVCA/YvgHwIECBAgQCBZQDYCBAgQIECAAAECBAgQIEAgX0BCAp8FFGCfPfyJAAECBAgQIECAAAECGQJSECBAgAABAgQIECBAYGEBBdjCy18turwECBAgQIAAAQIECBAgQIBAvoCEBAgQIECAAIGfAgqwnwr+JUCAAAECuQKSESBAgAABAgQIECBAgAABAvkCEhIg8EVAAfYFxB8JECBAgAABAgQIEEgQkIEAAQIECBAgQIAAAQIEVhZQgK2yfTkJECBAgAABAgQIECBAgACBfAEJCRAgQIAAAQIE/hNQgP3H4BcCBAgQSBWQiwABAgQIECBAgAABAgQIEMgXkJAAAQJfBRRgX0X8mQABAgQIECBAgEB/AQkIECBAgAABAgQIECBAgMDSAosUYEvvWHgCBAgQIECAAAECBAgQILCIgJgECBAgQIAAAQIEfgkowH45+JUAAQKZAlIRIECAAAECBAgQIECAAAEC+QISEiBAgMA3AQXYNxIfECBAgAABAgQIdBcwPwECBAgQIECAAAECBAgQIJAv8CqhAuyVju8IECBAgAABAgQIECBAgEAfAZMSIECAAAECBAgQIPBbQAH2G8JvBAgkCshEgAABAgQIECBAgAABAgQI5AtISIAAAQIEvgsowL6b+IQAAQIECBAg0FvA9AQIECBAgAABAgQIECBAgEC+gIQvBRRgL3l8SYAAAQIECBAgQIAAAQJdBMxJgAABAgQIECBAgACBPwIKsD8SfieQJyARAQIECBAgQIAAAQIECBAgkC8gIQECBAgQIPBAQAH2AMVHBAgQIECAQGcBsxMgQIAAAQIECBAgQIAAAQL5AhISeC2gAHvt41sCBAgQIECAAAECBAj0EDAlAQIECBAgQIAAAQIECPwvoAD7n8IPaQLyECBAgAABAgQIECBAgAABAvkCEhIgQIAAAQIEHgkowB6p+IwAAQIECPQVMDkBAgQIECBAgAABAgQIECCQLyAhAQJvBBRgb4B8TYAAAQIECBAgQIBABwEzEiBAgAABAgQIECBAgACBvwIKsL8WWT9JQ4AAAQIECBAgQIAAAQIECOQLSEiAAAECBAgQIPBQQAH2kMWHBAgQINBVwNwECBAgQIAAAQIECBAgQIBAvoCEBAgQeCegAHsn5HsCBAgQIECAAAEC9QVMSIAAAQIECBAgQIAAAQIECHwQCC3APiT0IwECBAgQIECAAAECBAgQIBAqIBYBAgQIECBAgACBxwIKsMcuPiVAgEBPAVMTIECAAAECBAgQIECAAAEC+QISEiBAgMBbAQXYWyIPECBAgAABAgQIVBcwHwECBAgQIECAAAECBAgQIJAvsCehAmyPlmcJECBAgAABAgQIECBAgEAdAZMQIECAAAECBAgQIPBEQAH2BMbHBAh0FDAzAQIECBAgQIAAAQIECBAgkC8gIQECBAgQeC+gAHtv5AkCBAgQIECAQG0B0xEgQIAAAQIECBAgQIAAAQL5AhLuElCA7eLyMAECBAgQIECAAAECBAhUETAHAQIECBAgQIAAAQIEngkowJ7J+JxAPwETEyBAgAABAgQIECBAgAABAvkCEhIgQIAAAQIbBBRgG5A8QoAAAQIECFQWMBsBAgQIECBAgAABAgQIECCQLyAhgX0CCrB9Xp4mQIAAAQIECBAgQIBADQFTECBAgAABAgQIECBAgMBTAQXYUxpfdBMwLwECBAgQIECAAAECBAgQIJAvICEBAgQIECBAYIuAAmyLkmcIECBAgEBdAZMRIECAAAECBAgQIECAAAEC+QISEiCwU0ABthPM4wQIECBAgAABAgQIVBAwAwECBAgQIECAAAECBAgQeC6gAHtu0+sb0xIgQIAAAQIECBAgQIAAAQL5AhISIECAAAECBAhsElCAbWLyEAECBAhUFTAXAQIECBAgQIAAAQIECBAgkC8gIQECBPYKKMD2inmeAAECBAgQIECAwHwBExAgQIAAAQIECBAgQIAAAQIvBEIKsBcJfUWAAAECBAgQIECAAAECBAiECIhBgAABAgQIECBAYJuAAmybk6cIECBQU8BUBAgQIECAAAECBAgQIECAQL6AhAQIECCwW0ABtpvMCwQIECBAgAABArMF3E+AAAECBAgQIECAAAECBAjkC5xJqAA7o+ddAgQIECBAgAABAgQIECBwn4CbCBAgQIAAAQIECBDYKKAA2wjlMQIEKgqYiQABAgQIECBAgAABAgQIEMgXkJAAAQIECOwXUIDtN/MGAQIECBAgQGCugNsJECBAgAABAgQIECBAgACBfAEJTwkowE7xeZkAAQIECBAgQIAAAQIE7hJwDwECBAgQIECAAAECBLYKKMC2SnmOQD0BExEgQIAAAQIECBAgQIAAAQL5AhISIECAAAECBwQUYAfQvEKAAAECBAjMFHA3AQIECBAgQIAAAQIECBAgkC8gIYFzAgqwc37eJkCAAAECBAgQIECAwD0CbiFAgAABAgQIECBAgACBzQIKsM1UHqwmYB4CBAgQIECAAAECBAgQIEAgX0BCAgQIECBAgMARAQXYETXvECBAgACBeQJuJkCAAAECBAgQIECAAAECBPIFJCRA4KSAAuwkoNcJECBAgAABAgQIELhDwB0ECBAgQIAAAQIECBAgQGC7gAJsu1WtJ01DgAABAgQIECBAgAABAgQI5AtISIAAAQIECBAgcEhAAXaIzUsECBAgMEvAvQQIECBAgAABAgQIECBAgEC+gIQECBA4K6AAOyvofQIECBAgQIAAAQLXC7iBAAECBAgQIECAAAECBAgQ2CHQtADbkdCjBAgQIECAAAECBAgQIECAQFMBYxMgQIAAAQIECBA4JqAAO+bmLQIECMwRcCsBAgQIECBAgAABAgQIECCQLyAhAQIECJwWUICdJnQAAQIECBAgQIDA1QLOJ0CAAAECBAgQIECAAAECBPIFRiZUgI3UdBYBAgQIECBAgAABAgQIEBgn4CQCBAgQIECAAAECBA4KKMAOwnmNAIEZAu4kQIAAAQIECBAgQIAAAQIE8gUkJECAAAEC5wUUYOcNnUCAAAECBAgQuFbA6QQIECBAgAABAgQIECBAgEC+gIRDBRRgQzkdRoAAAQIECBAgQIAAAQKjBJxDgAABAgQIECBAgACBowIKsKNy3iNwv4AbCRAgQIAAAQIECBAgQIAAgXwBCQkQIECAAIEBAgqwAYiOIECAAAECBK4UcDYBAgQIECBAgAABAgQIECCQLyAhgbECCrCxnk4jQIAAAQIECBAgQIDAGAGnECBAgAABAgQIECBAgMBhAQXYYTov3i3gPgIECBAgQIAAAQIECBAgQCBfQEICBAgQIECAwAgBBdgIRWcQIECAAIHrBJxMgAABAgQIECBAgAABAgQI5AtISIDAYAEF2GBQxxEgQIAAAQIECBAgMELAGQQIECBAgAABAgQIECBA4LiAAuy43b1vuo0AAQIECBAgQIAAAQIECBDIF5CQAAECBAgQIEBgiIACbAijQwgQIEDgKgHnEiBAgAABAgQIECBAgAABAvkCEhIgQGC0gAJstKjzCBAgQIAAAQIECJwXcAIBAgQIECBAgAABAgQIECBwQqBJAXYioVcJECBAgAABAgQIECBAgACBJgLGJECAAAECBAgQIDBGQAE2xtEpBAgQuEbAqQQIECBAgAABAgQIECBAgEC+gIQECBAgMFxAATac1IEECBAgQIAAAQJnBbxPgAABAgQIECBAgAABAgQI5AtcmVABdqWuswkQIECAAAECBAgQIECAwHYBTxIgQIAAAQIECBAgMEhAATYI0jEECFwh4EwCBAgQIECAAAECBAgQIEAgX0BCAgQIECAwXkABNt7UiQQIECBAgACBcwLeJkCAAAECBAgQIECAAAECBPIFJLxUQAF2Ka/DCRAgQIAAAQIECBAgQGCrgOcIECBAgAABAgQIECAwSkABNkrSOQTGCziRAAECBAgQIECAAAECBAgQyBeQkAABAgQIELhAQAF2AaojCRAgQIAAgTMC3iVAgAABAgQIECBAgAABAgTyBSQkcK2AAuxaX6cTIECAAAECBAgQIEBgm4CnCBAgQIAAAQIECBAgQGCYgAJsGKWDRgs4jwABAgQIECBAgAABAgQIEMgXkJAAAQIECBAgcIWAAuwKVWcSIECAAIHjAt4kQIAAAQIECBAgQIAAAQIE8gUkJEDgYgEF2MXAjidAgAABAgQIECBAYIuAZwgQIECAAAECBAgQIECAwDgBBdg4y7EnOY0AAQIECBAgQIAAAQIECBDIF5CQAAECBAgQIEDgEgEF2CWsDiVAgACBowLeI0CAAAECBAgQIECAAAECBPIFJCRAgMDVAgqwq4WdT4AAAQIECBAgQOC9gCcIECBAgAABAgQIECBAgACBgQJFC7CBCR1FgAABAgQIECBAgAABAgQIFBUwFgECBAgQIECAAIFrBBRg17g6lQABAscEvEWAAAECBAgQIECAAAECBAjkC0hIgAABApcLKMAuJ3YBAQIECBAgQIDAOwHfEyBAgAABAgQIECBAgAABAvkCdyZUgN2p7S4CBAgQIECAAAECBAgQIPBXwE8ECBAgQIAAAQIECFwkoAC7CNaxBAgcEfAOAQIECBAgQIAAAQIECBAgkC8gIQECBAgQuF5AAXa9sRsIECBAgAABAq8FfEuAAAECBAgQIECAAAECBAjkC0h4q4AC7FZulxEgQIAAAQIECBAgQIDAHwG/EyBAgAABAqPonNwAABAASURBVAQIECBA4CoBBdhVss4lsF/AGwQIECBAgAABAgQIECBAgEC+gIQECBAgQIDADQIKsBuQXUGAAAECBAi8EvAdAQIECBAgQIAAAQIECBAgkC8gIYF7BRRg93q7jQABAgQIECBAgAABAr8E/EqAAAECBAgQIECAAAEClwkowC6jdfBeAc8TIECAAAECBAgQIECAAAEC+QISEiBAgAABAgTuEFCA3aHsDgIECBAg8FzANwQIECBAgAABAgQIECBAgEC+gIQECNwsoAC7Gdx1BAgQIECAAAECBAj8FPAvAQIECBAgQIAAAQIECBC4TkABdp3tvpM9TYAAAQIECBAgQIAAAQIECOQLSEiAAAECBAgQIHCLgALsFmaXECBAgMAzAZ8TIECAAAECBAgQIECAAAEC+QISEiBA4G4BBdjd4u4jQIAAAQIECBAg8OMHAwIECBAgQIAAAQIECBAgQOBCgSIF2IUJHU2AAAECBAgQIECAAAECBAgUETAGAQIECBAgQIAAgXsEFGD3OLuFAAECjwV8SoAAAQIECBAgQIAAAQIECOQLSEiAAAECtwsowG4ndyEBAgQIECBAgAABAgQIECBAgAABAgQIECBAIF9gZkIF2Ex9dxMgQIAAAQIECBAgQIDASgKyEiBAgAABAgQIECBwk4AC7CZo1xAg8EjAZwQIECBAgAABAgQIECBAgEC+gIQECBAgQOB+AQXY/eZuJECAAAECBFYXkJ8AAQIECBAgQIAAAQIECBDIF5BwqoACbCq/ywkQIECAAAECBAgQILCOgKQECBAgQIAAAQIECBC4S0ABdpe0ewh8F/AJAQIECBAgQIAAAQIECBAgkC8gIQECBAgQIDBBQAE2Ad2VBAgQIEBgbQHpCRAgQIAAAQIECBAgQIAAgXwBCQnMFVCAzfV3OwECBAgQIECAAAECqwjISYAAAQIECBAgQIAAAQK3CSjAbqN20VcBfyZAgAABAgQIECBAgAABAgTyBSQkQIAAAQIECMwQUIDNUHcnAQIECKwsIDsBAgQIECBAgAABAgQIECCQLyAhAQKTBRRgkxfgegIECBAgQIAAAQJrCEhJgAABAgQIECBAgAABAgTuE1CA3Wf9+SZ/IkCAAAECBAgQIECAAAECBPIFJCRAgAABAgQIEJgioACbwu5SAgQIrCsgOQECBAgQIECAAAECBAgQIJAvICEBAgRmCyjAZm/A/QQIECBAgAABAisIyEiAAAECBAgQIECAAAECBAjcKDCpALsxoasIECBAgAABAgQIECBAgACBSQKuJUCAAAECBAgQIDBHQAE2x92tBAisKiA3AQIECBAgQIAAAQIECBAgkC8gIQECBAhMF1CATV+BAQgQIECAAAEC+QISEiBAgAABAgQIECBAgAABAvkClRIqwCptwywECBAgQIAAAQIECBAgkCQgCwECBAgQIECAAAECkwQUYJPgXUtgTQGpCRAgQIAAAQIECBAgQIAAgXwBCQkQIECAwHwBBdj8HZiAAAECBAgQSBeQjwABAgQIECBAgAABAgQIEMgXkLCUgAKs1DoMQ4AAAQIECBAgQIAAgRwBSQgQIECAAAECBAgQIDBLQAE2S969KwrITIAAAQIECBAgQIAAAQIECOQLSEiAAAECBAgUEFCAFViCEQgQIECAQLaAdAQIECBAgAABAgQIECBAgEC+gIQEagkowGrtwzQECBAgQIAAAQIECKQIyEGAAAECBAgQIECAAAEC0wQUYNPo17tYYgIECBAgQIAAAQIECBAgQCBfQEICBAgQIECAQAUBBViFLZiBAAECBJIFZCNAgAABAgQIECBAgAABAgTyBSQkQKCYgAKs2EKMQ4AAAQIECBAgQCBDQAoCBAgQIECAAAECBAgQIDBPQAF2l717CBAgQIAAAQIECBAgQIAAgXwBCQkQIECAAAECBEoIKMBKrMEQBAgQyBWQjAABAgQIECBAgAABAgQIEMgXkJAAAQLVBBRg1TZiHgIECBAgQIAAgQQBGQgQIECAAAECBAgQIECAAIGJAjcVYBMTupoAAQIECBAgQIAAAQIECBC4ScA1BAgQIECAAAECBGoIKMBq7MEUBAikCshFgAABAgQIECBAgAABAgQI5AtISIAAAQLlBBRg5VZiIAIECBAgQIBAfwEJCBAgQIAAAQIECBAgQIAAgXyBygkVYJW3YzYCBAgQIECAAAECBAgQ6CRgVgIECBAgQIAAAQIEiggowIoswhgEMgWkIkCAAAECBAgQIECAAAECBPIFJCRAgAABAvUEFGD1dmIiAgQIECBAoLuA+QkQIECAAAECBAgQIECAAIF8AQlLCyjASq/HcAQIECBAgAABAgQIEOgjYFICBAgQIECAAAECBAhUEVCAVdmEORIFZCJAgAABAgQIECBAgAABAgTyBSQkQIAAAQIECgoowAouxUgECBAgQKC3gOkJECBAgAABAgQIECBAgACBfAEJCdQWUIDV3o/pCBAgQIAAAQIECBDoImBOAgQIECBAgAABAgQIECgjoAArs4q8QSQiQIAAAQIECBAgQIAAAQIE8gUkJECAAAECBAhUFFCAVdyKmQgQIECgs4DZCRAgQIAAAQIECBAgQIAAgXwBCQkQKC6gACu+IOMRIECAAAECBAgQ6CFgSgIECBAgQIAAAQIECBAgUEdAAXbVLpxLgAABAgQIECBAgAABAgQI5AtISIAAAQIECBAgUFJAAVZyLYYiQIBAXwGTEyBAgAABAgQIECBAgAABAvkCEhIgQKC6gAKs+obMR4AAAQIECBAg0EHAjAQIECBAgAABAgQIECBAgEAhgYsKsEIJjUKAAAECBAgQIECAAAECBAhcJOBYAgQIECBAgAABAjUFFGA192IqAgS6CpibAAECBAgQIECAAAECBAgQyBeQkAABAgTKCyjAyq/IgAQIECBAgACB+gImJECAAAECBAgQIECAAAECBPIFOiVUgHXallkJECBAgAABAgQIECBAoJKAWQgQIECAAAECBAgQKCqgACu6GGMR6ClgagIECBAgQIAAAQIECBAgQCBfQEICBAgQIFBfQAFWf0cmJECAAAECBKoLmI8AAQIECBAgQIAAAQIECBDIF5CwlYACrNW6DEuAAAECBAgQIECAAIE6AiYhQIAAAQIECBAgQIBAVQEFWNXNmKujgJkJECBAgAABAgQIECBAgACBfAEJCRAgQIAAgQYCCrAGSzIiAQIECBCoLWA6AgQIECBAgAABAgQIECBAIF9AQgK9BBRgvfZlWgIECBAgQIAAAQIEqgiYgwABAgQIECBAgAABAgTKCijAyq6m32AmJkCAAAECBAgQIECAAAECBPIFJCRAgAABAgQIdBBQgHXYkhkJECBAoLKA2QgQIECAAAECBAgQIECAAIF8AQkJEGgmoABrtjDjEiBAgAABAgQIEKghYAoCBAgQIECAAAECBAgQIFBXQAE2ajfOIUCAAAECBAgQIECAAAECBPIFJCRAgAABAgQIEGghoABrsSZDEiBAoK6AyQgQIECAAAECBAgQIECAAIF8AQkJECDQTUAB1m1j5iVAgAABAgQIEKggYAYCBAgQIECAAAECBAgQIECgsMCgAqxwQqMRIECAAAECBAgQIECAAAECgwQcQ4AAAQIECBAgQKCHgAKsx55MSYBAVQFzESBAgAABAgQIECBAgAABAvkCEhIgQIBAOwEFWLuVGZgAAQIECBAgMF/ABAQIECBAgAABAgQIECBAgEC+QOeECrDO2zM7AQIECBAgQIAAAQIECNwp4C4CBAgQIECAAAECBJoIKMCaLMqYBGoKmIoAAQIECBAgQIAAAQIECBDIF5CQAAECBAj0E1CA9duZiQkQIECAAIHZAu4nQIAAAQIECBAgQIAAAQIE8gUkbC2gAGu9PsMTIECAAAECBAgQIEDgPgE3ESBAgAABAgQIECBAoIuAAqzLpsxZUcBMBAgQIECAAAECBAgQIECAQL6AhAQIECBAgEBDAQVYw6UZmQABAgQIzBVwOwECBAgQIECAAAECBAgQIJAvICGB3gIKsN77Mz0BAgQIECBAgAABAncJuIcAAQIECBAgQIAAAQIE2ggowNqsqt6gJiJAgAABAgQIECBAgAABAgTyBSQkQIAAAQIECHQUUIB13JqZCRAgQGCmgLsJECBAgAABAgQIECBAgACBfAEJCRBoLqAAa75A4xMgQIAAAQIECBC4R8AtBAgQIECAAAECBAgQIECgj4AC7OiuvEeAAAECBAgQIECAAAECBAjkC0hIgAABAgQIECDQUkAB1nJthiZAgMA8ATcTIECAAAECBAgQIECAAAEC+QISEiBAoLuAAqz7Bs1PgAABAgQIECBwh4A7CBAgQIAAAQIECBAgQIAAgUYCBwuwRgmNSoAAAQIECBAgQIAAAQIECBwU8BoBAgQIECBAgACBngIKsJ57MzUBArME3EuAAAECBAgQIECAAAECBAjkC0hIgAABAu0FFGDtVygAAQIECBAgQOB6ATcQIECAAAECBAgQIECAAAEC+QJJCRVgSduUhQABAgQIECBAgAABAgRGCjiLAAECBAgQIECAAIGmAgqwposzNoE5Am4lQIAAAQIECBAgQIAAAQIE8gUkJECAAAEC/QUUYP13KAEBAgQIECBwtYDzCRAgQIAAAQIECBAgQIAAgXwBCaMEFGBR6xSGAAECBAgQIECAAAEC4wScRIAAAQIECBAgQIAAga4CCrCumzP3DAF3EiBAgAABAgQIECBAgAABAvkCEhIgQIAAAQIBAgqwgCWKQIAAAQIErhVwOgECBAgQIECAAAECBAgQIJAvICGBLAEFWNY+pSFAgAABAgQIECBAYJSAcwgQIECAAAECBAgQIECgrYACrO3q7h/cjQQIECBAgAABAgQIECBAgEC+gIQECBAgQIAAgQQBBVjCFmUgQIAAgSsFnE2AAAECBAgQIECAAAECBAjkC0hIgECYgAIsbKHiECBAgAABAgQIEBgj4BQCBAgQIECAAAECBAgQINBXQAG2dXeeI0CAAAECBAgQIECAAAECBPIFJCRAgAABAgQIEIgQUIBFrFEIAgQIXCfgZAIECBAgQIAAAQIECBAgQCBfQEICBAikCSjA0jYqDwECBAgQIECAwAgBZxAgQIAAAQIECBAgQIAAAQKNBTYWYI0TGp0AAQIECBAgQIAAAQIECBDYKOAxAgQIECBAgAABAhkCCrCMPUpBgMBVAs4lQIAAAQIECBAgQIAAAQIE8gUkJECAAIE4AQVY3EoFIkCAAAECBAicF3ACAQIECBAgQIAAAQIECBAgkC+QnFABlrxd2QgQIECAAAECBAgQIEBgj4BnCRAgQIAAAQIECBAIEVCAhSxSDALXCDiVAAECBAgQIECAAAECBAgQyBeQkAABAgQI5AkowPJ2KhEBAgQIECBwVsD7BAgQIECAAAECBAgQIECAQL6AhNGcaQyBAAAQAElEQVQCCrDo9QpHgAABAgQIECBAgACB7QKeJECAAAECBAgQIECAQIqAAixlk3JcIeBMAgQIECBAgAABAgQIECBAIF9AQgIECBAgQCBQQAEWuFSRCBAgQIDAOQFvEyBAgAABAgQIECBAgAABAvkCEhLIFlCAZe9XOgIECBAgQIAAAQIEtgp4jgABAgQIECBAgAABAgRiBBRgMascH8SJBAgQIECAAAECBAgQIECAQL6AhAQIECBAgACBRAEFWOJWZSJAgACBMwLeJUCAAAECBAgQIECAAAECBPIFJCRAIFxAARa+YPEIECBAgAABAgQIbBPwFAECBAgQIECAAAECBAgQyBFQgD3bpc8JECBAgAABAgQIECBAgACBfAEJCRAgQIAAAQIEIgUUYJFrFYoAAQLHBbxJgAABAgQIECBAgAABAgQI5AtISIAAgXQBBVj6huUjQIAAAQIECBDYIuAZAgQIECBAgAABAgQIECBAIEjgSQEWlFAUAgQIECBAgAABAgQIECBA4ImAjwkQIECAAAECBAhkCijAMvcqFQECRwW8R4AAAQIECBAgQIAAAQIECOQLSEiAAAEC8QIKsPgVC0iAAAECBAgQeC/gCQIECBAgQIAAAQIECBAgQCBfYKWECrCVti0rAQIECBAgQIAAAQIECHwU8DMBAgQIECBAgAABAqECCrDQxYpF4JiAtwgQIECAAAECBAgQIECAAIF8AQkJECBAgEC+gAIsf8cSEiBAgAABAu8EfE+AAAECBAgQIECAAAECBAjkC0i4lIACbKl1C0uAAAECBAgQIECAAIG/An4iQIAAAQIECBAgQIBAqoACLHWzch0R8A4BAgQIECBAgAABAgQIECCQLyAhAQIECBAgsICAAmyBJYtIgAABAgReC/iWAAECBAgQIECAAAECBAgQyBeQkMBaAgqwtfYtLQECBAgQIECAAAECfwT8ToAAAQIECBAgQIAAAQKxAgqw2NXuD+YNAgQIECBAgAABAgQIECBAIF9AQgIECBAgQIDACgIKsBW2LCMBAgQIvBLwHQECBAgQIECAAAECBAgQIJAvICEBAosJKMAWW7i4BAgQIECAAAECBH4J+JUAAQIECBAgQIAAAQIECOQKKMD+7NbvBAgQIECAAAECBAgQIECAQL6AhAQIECBAgAABAksIKMCWWLOQBAgQeC7gGwIECBAgQIAAAQIECBAgQCBfQEICBAisJqAAW23j8hIgQIAAAQIECPwU8C8BAgQIECBAgAABAgQIECAQLPC7AAtOKBoBAgQIECBAgAABAgQIECDwW8BvBAgQIECAAAECBNYQUICtsWcpCRB4JuBzAgQIECBAgAABAgQIECBAIF9AQgIECBBYTkABttzKBSZAgAABAgQI/PjBgAABAgQIECBAgAABAgQIEMgXWDmhAmzl7ctOgAABAgQIECBAgACBtQSkJUCAAAECBAgQIEBgEQEF2CKLFpPAYwGfEiBAgAABAgQIECBAgAABAvkCEhIgQIAAgfUEFGDr7VxiAgQIECBAgAABAgQIECBAgAABAgQIECCQLyDh0gIKsKXXLzwBAgQIECBAgAABAisJyEqAAAECBAgQIECAAIFVBBRgq2xazkcCPiNAgAABAgQIECBAgAABAgTyBSQkQIAAAQIEFhRQgC24dJEJECBAYHUB+QkQIECAAAECBAgQIECAAIF8AQkJrC2gAFt7/9ITIECAAAECBAgQWEdAUgIECBAgQIAAAQIECBBYRkABtsyqvwf1CQECBAgQIECAAAECBAgQIJAvICEBAgQIECBAYEUBBdiKW5eZAAECawtIT4AAAQIECBAgQIAAAQIECOQLSEiAwOICCrDF/wKIT4AAAQIECBAgsIqAnAQIECBAgAABAgQIECBAYB2BdQuwdXYsKQECBAgQIECAAAECBAgQWFdAcgIECBAgQIAAgSUFFGBLrl1oAgRWFpCdAAECBAgQIECAAAECBAgQyBeQkAABAqsLKMBW/xsgPwECBAgQIEBgDQEpCRAgQIAAAQIECBAgQIAAgXyB/xMqwP6n8AMBAgQIECBAgAABAgQIEEgTkIcAAQIECBAgQIDAmgIKsDX3LjWBdQUkJ0CAAAECBAgQIECAAAECBPIFJCRAgACB5QUUYMv/FQBAgAABAgQIrCAgIwECBAgQIECAAAECBAgQIJAvIOFfAQXYXws/ESBAgAABAgQIECBAgECWgDQECBAgQIAAAQIECCwqoABbdPFiryogNwECBAgQIECAAAECBAgQIJAvICEBAgQIECCgAPN3gAABAgQIEMgXkJAAAQIECBAgQIAAAQIECBDIF5CQwAcBBdgHDD8SIECAAAECBAgQIEAgSUAWAgQIECBAgAABAgQIrCqgAFt182vmlpoAAQIECBAgQIAAAQIECBDIF5CQAAECBAgQIPBDAeYvAQECBAgQiBcQkAABAgQIECBAgAABAgQIEMgXkJAAgY8CCrCPGn4mQIAAAQIECBAgQCBHQBICBAgQIECAAAECBAgQWFZAAbbQ6kUlQIAAAQIECBAgQIAAAQIE8gUkJECAAAECBAgQ+OF/gegvAQECBAjECwhIgAABAgQIECBAgAABAgQI5AtISIAAgU8C/guwTxz+QIAAAQIECBAgQCBFQA4CBAgQIECAAAECBAgQILCuwDoF2Lo7lpwAAQIECBAgQIAAAQIECKwjICkBAgQIECBAgACBfwUUYP8i+IcAAQLJArIRIECAAAECBAgQIECAAAEC+QISEiBAgMBnAQXYZw9/IkCAAAECBAgQyBCQggABAgQIECBAgAABAgQIEMgXeJpQAfaUxhcECBAgQIAAAQIECBAgQKCbgHkJECBAgAABAgQIEPgpoAD7qeBfAgRyBSQjQIAAAQIECBAgQIAAAQIE8gUkJECAAAECXwQUYF9A/JEAAQIECBAgkCAgAwECBAgQIECAAAECBAgQIJAvIOFzAQXYcxvfECBAgAABAgQIECBAgEAvAdMSIECAAAECBAgQIEDgPwEF2H8MfiGQKiAXAQIECBAgQIAAAQIECBAgkC8gIQECBAgQIPBVQAH2VcSfCRAgQIAAgf4CEhAgQIAAAQIECBAgQIAAAQL5AhISeCGgAHuB4ysCBAgQIECAAAECBAh0EjArAQIECBAgQIAAAQIECPwSUID9cvBrpoBUBAgQIECAAAECBAgQIECAQL6AhAQIECBAgACBbwIKsG8kPiBAgAABAt0FzE+AAAECBAgQIECAAAECBAjkC0hIgMArAQXYKx3fESBAgAABAgQIECDQR8CkBAgQIECAAAECBAgQIEDgt4AC7DdE4m8yESBAgAABAgQIECBAgAABAvkCEhIgQIAAAQIECHwXUIB9N/EJAQIECPQWMD0BAgQIECBAgAABAgQIECCQLyAhAQIEXgoowF7y+JIAAQIECBAgQIBAFwFzEiBAgAABAgQIECBAgAABAn8EcguwPwn9ToAAAQIECBAgQIAAAQIECOQKSEaAAAECBAgQIEDggYAC7AGKjwgQINBZwOwECBAgQIAAAQIECBAgQIBAvoCEBAgQIPBaQAH22se3BAgQIECAAAECPQRMSYAAAQIECBAgQIAAAQIECOQLbE6oANtM5UECBAgQIECAAAECBAgQIFBNwDwECBAgQIAAAQIECDwSUIA9UvEZAQJ9BUxOgAABAgQIECBAgAABAgQI5AtISIAAAQIE3ggowN4A+ZoAAQIECBAg0EHAjAQIECBAgAABAgQIECBAgEC+gITbBRRg2608SYAAAQIECBAgQIAAAQK1BExDgAABAgQIECBAgACBhwIKsIcsPiTQVcDcBAgQIECAAAECBAgQIECAQL6AhAQIECBAgMA7AQXYOyHfEyBAgAABAvUFTEiAAAECBAgQIECAAAECBAjkC0hIYIeAAmwHlkcJECBAgAABAgQIECBQScAsBAgQIECAAAECBAgQIPBYQAH22MWnPQVMTYAAAQIECBAgQIAAAQIECOQLSEiAAAECBAgQeCugAHtL5AECBAgQIFBdwHwECBAgQIAAAQIECBAgQIBAvoCEBAjsEVCA7dHyLAECBAgQIECAAAECdQRMQoAAAQIECBAgQIAAAQIEnggowJ7AdPzYzAQIECBAgAABAgQIECBAgEC+gIQECBAgQIAAAQLvBRRg7408QYAAAQK1BUxHgAABAgQIECBAgAABAgQI5AtISIAAgV0CCrBdXB4mQIAAAQIECBAgUEXAHAQIECBAgAABAgQIECBAgMAzgZwC7FlCnxMgQIAAAQIECBAgQIAAAQI5ApIQIECAAAECBAgQ2CCgANuA5BECBAhUFjAbAQIECBAgQIAAAQIECBAgkC8gIQECBAjsE1CA7fPyNAECBAgQIECAQA0BUxAgQIAAAQIECBAgQIAAAQL5AocTKsAO03mRAAECBAgQIECAAAECBAjcLeA+AgQIECBAgAABAgS2CCjAtih5hgCBugImI0CAAAECBAgQIECAAAECBPIFJCRAgAABAjsFFGA7wTxOgAABAgQIEKggYAYCBAgQIECAAAECBAgQIEAgX0DC4wIKsON23iRAgAABAgQIECBAgACBewXcRoAAAQIECBAgQIAAgU0CCrBNTB4iUFXAXAQIECBAgAABAgQIECBAgEC+gIQECBAgQIDAXgEF2F4xzxMgQIAAAQLzBUxAgAABAgQIECBAgAABAgQI5AtISOCEgALsBJ5XCRAgQIAAAQIECBAgcKeAuwgQIECAAAECBAgQIEBgm4ACbJuTp2oKmIoAAQIECBAgQIAAAQIECBDIF5CQAAECBAgQILBbQAG2m8wLBAgQIEBgtoD7CRAgQIAAAQIECBAgQIAAgXwBCQkQOCOgADuj510CBAgQIECAAAECBO4TcBMBAgQIECBAgAABAgQIENgooADbCFXxMTMRIECAAAECBAgQIECAAAEC+QISEiBAgAABAgQI7BdQgO038wYBAgQIzBVwOwECBAgQIECAAAECBAgQIJAvICEBAgROCSjATvF5mQABAgQIECBAgMBdAu4hQIAAAQIECBAgQIAAAQIEtgr0LcC2JvQcAQIECBAgQIAAAQIECBAg0FfA5AQIECBAgAABAgQOCCjADqB5hQABAjMF3E2AAAECBAgQIECAAAECBAjkC0hIgAABAucEFGDn/LxNgAABAgQIECBwj4BbCBAgQIAAAQIECBAgQIAAgXyBYQkVYMMoHUSAAAECBAgQIECAAAECBEYLOI8AAQIECBAgQIAAgSMCCrAjat4hQGCegJsJECBAgAABAgQIECBAgACBfAEJCRAgQIDASQEF2ElArxMgQIAAAQIE7hBwBwECBAgQIECAAAECBAgQIJAvIOE4AQXYOEsnESBAgAABAgQIECBAgMBYAacRIECAAAECBAgQIEDgkIAC7BCblwjMEnAvAQIECBAgQIAAAQIECBAgkC8grFLfagAAAIBJREFUIQECBAgQIHBWQAF2VtD7BAgQIECAwPUCbiBAgAABAgQIECBAgAABAgTyBSQkMFBAATYQ01EECBAgQIAAAQIECBAYKeAsAgQIECBAgAABAgQIEDgmoAA75uatOQJuJUCAAAECBAgQIECAAAECBPIFJCRAgAABAgQInBb4BwAA///eQ9cGAAAABklEQVQDACLbTIcSlcCA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graphicFrame>
        <p:nvGraphicFramePr>
          <p:cNvPr id="7" name="Wykres 6"/>
          <p:cNvGraphicFramePr/>
          <p:nvPr>
            <p:extLst>
              <p:ext uri="{D42A27DB-BD31-4B8C-83A1-F6EECF244321}">
                <p14:modId xmlns:p14="http://schemas.microsoft.com/office/powerpoint/2010/main" val="4275796780"/>
              </p:ext>
            </p:extLst>
          </p:nvPr>
        </p:nvGraphicFramePr>
        <p:xfrm>
          <a:off x="1078172" y="1467134"/>
          <a:ext cx="7551477" cy="491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119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895350" y="680357"/>
            <a:ext cx="7620000" cy="54966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/>
              <a:t>Using a given AI tool increases my work efficiency. Please rate this statement for the tools listed below on a scale of </a:t>
            </a:r>
            <a:r>
              <a:rPr lang="en-US" sz="1800" b="1" dirty="0" smtClean="0"/>
              <a:t>0</a:t>
            </a:r>
            <a:r>
              <a:rPr lang="pl-PL" sz="1800" b="1" dirty="0" smtClean="0"/>
              <a:t>-</a:t>
            </a:r>
            <a:r>
              <a:rPr lang="en-US" sz="1800" b="1" dirty="0" smtClean="0"/>
              <a:t>5.</a:t>
            </a:r>
            <a:endParaRPr lang="pl-PL" sz="1800" b="1" dirty="0" smtClean="0"/>
          </a:p>
          <a:p>
            <a:pPr marL="0" indent="0">
              <a:buNone/>
            </a:pPr>
            <a:r>
              <a:rPr lang="en-US" sz="1800" b="1" dirty="0" smtClean="0"/>
              <a:t>1 </a:t>
            </a:r>
            <a:r>
              <a:rPr lang="pl-PL" sz="1800" b="1" dirty="0" smtClean="0"/>
              <a:t>-</a:t>
            </a:r>
            <a:r>
              <a:rPr lang="en-US" sz="1800" b="1" dirty="0" smtClean="0"/>
              <a:t> </a:t>
            </a:r>
            <a:r>
              <a:rPr lang="en-US" sz="1800" b="1" dirty="0"/>
              <a:t>Strongly </a:t>
            </a:r>
            <a:r>
              <a:rPr lang="en-US" sz="1800" b="1" dirty="0" smtClean="0"/>
              <a:t>disagree</a:t>
            </a:r>
            <a:endParaRPr lang="pl-PL" sz="1800" b="1" dirty="0" smtClean="0"/>
          </a:p>
          <a:p>
            <a:pPr marL="0" indent="0">
              <a:buNone/>
            </a:pPr>
            <a:r>
              <a:rPr lang="en-US" sz="1800" b="1" dirty="0" smtClean="0"/>
              <a:t>5 </a:t>
            </a:r>
            <a:r>
              <a:rPr lang="pl-PL" sz="1800" b="1" dirty="0" smtClean="0"/>
              <a:t>-</a:t>
            </a:r>
            <a:r>
              <a:rPr lang="en-US" sz="1800" b="1" dirty="0" smtClean="0"/>
              <a:t> </a:t>
            </a:r>
            <a:r>
              <a:rPr lang="en-US" sz="1800" b="1" dirty="0"/>
              <a:t>Strongly </a:t>
            </a:r>
            <a:r>
              <a:rPr lang="en-US" sz="1800" b="1" dirty="0" smtClean="0"/>
              <a:t>agree</a:t>
            </a:r>
            <a:endParaRPr lang="pl-PL" sz="1800" b="1" dirty="0" smtClean="0"/>
          </a:p>
          <a:p>
            <a:pPr marL="0" indent="0">
              <a:buNone/>
            </a:pPr>
            <a:endParaRPr lang="pl-PL" sz="1100" b="1" dirty="0" smtClean="0"/>
          </a:p>
          <a:p>
            <a:pPr marL="0" indent="0">
              <a:buNone/>
            </a:pPr>
            <a:r>
              <a:rPr lang="en-US" sz="1800" dirty="0" smtClean="0"/>
              <a:t>AI </a:t>
            </a:r>
            <a:r>
              <a:rPr lang="en-US" sz="1800" dirty="0"/>
              <a:t>tools available in the CloudA system</a:t>
            </a:r>
            <a:r>
              <a:rPr lang="en-US" sz="1800" dirty="0" smtClean="0"/>
              <a:t>:</a:t>
            </a:r>
            <a:endParaRPr lang="pl-PL" sz="1800" dirty="0" smtClean="0"/>
          </a:p>
          <a:p>
            <a:r>
              <a:rPr lang="en-US" sz="1800" dirty="0" smtClean="0"/>
              <a:t>Checking </a:t>
            </a:r>
            <a:r>
              <a:rPr lang="en-US" sz="1800" dirty="0"/>
              <a:t>assignments against model </a:t>
            </a:r>
            <a:r>
              <a:rPr lang="en-US" sz="1800" dirty="0" smtClean="0"/>
              <a:t>answers</a:t>
            </a:r>
            <a:endParaRPr lang="pl-PL" sz="1800" dirty="0" smtClean="0"/>
          </a:p>
          <a:p>
            <a:r>
              <a:rPr lang="en-US" sz="1800" dirty="0" smtClean="0"/>
              <a:t>Solution </a:t>
            </a:r>
            <a:r>
              <a:rPr lang="en-US" sz="1800" dirty="0"/>
              <a:t>code </a:t>
            </a:r>
            <a:r>
              <a:rPr lang="en-US" sz="1800" dirty="0" smtClean="0"/>
              <a:t>analysis</a:t>
            </a:r>
            <a:endParaRPr lang="pl-PL" sz="1800" dirty="0" smtClean="0"/>
          </a:p>
          <a:p>
            <a:r>
              <a:rPr lang="en-US" sz="1800" dirty="0" smtClean="0"/>
              <a:t>Checking </a:t>
            </a:r>
            <a:r>
              <a:rPr lang="en-US" sz="1800" dirty="0"/>
              <a:t>tasks for the required </a:t>
            </a:r>
            <a:r>
              <a:rPr lang="en-US" sz="1800" dirty="0" smtClean="0"/>
              <a:t>phrase</a:t>
            </a:r>
            <a:endParaRPr lang="pl-PL" sz="1800" dirty="0" smtClean="0"/>
          </a:p>
          <a:p>
            <a:r>
              <a:rPr lang="en-US" sz="1800" dirty="0" smtClean="0"/>
              <a:t>Automatic </a:t>
            </a:r>
            <a:r>
              <a:rPr lang="en-US" sz="1800" dirty="0"/>
              <a:t>generation of test questions based on </a:t>
            </a:r>
            <a:r>
              <a:rPr lang="en-US" sz="1800" dirty="0" smtClean="0"/>
              <a:t>materials</a:t>
            </a:r>
            <a:endParaRPr lang="pl-PL" sz="1800" dirty="0" smtClean="0"/>
          </a:p>
          <a:p>
            <a:r>
              <a:rPr lang="en-US" sz="1800" dirty="0" smtClean="0"/>
              <a:t>Automatic </a:t>
            </a:r>
            <a:r>
              <a:rPr lang="en-US" sz="1800" dirty="0"/>
              <a:t>generation of answers to test </a:t>
            </a:r>
            <a:r>
              <a:rPr lang="en-US" sz="1800" dirty="0" smtClean="0"/>
              <a:t>questions</a:t>
            </a:r>
            <a:endParaRPr lang="pl-PL" sz="1800" dirty="0" smtClean="0"/>
          </a:p>
          <a:p>
            <a:r>
              <a:rPr lang="en-US" sz="1800" dirty="0" smtClean="0"/>
              <a:t>Automatic </a:t>
            </a:r>
            <a:r>
              <a:rPr lang="en-US" sz="1800" dirty="0"/>
              <a:t>lecture </a:t>
            </a:r>
            <a:r>
              <a:rPr lang="en-US" sz="1800" dirty="0" smtClean="0"/>
              <a:t>creation</a:t>
            </a:r>
            <a:endParaRPr lang="pl-PL" sz="1800" dirty="0" smtClean="0"/>
          </a:p>
          <a:p>
            <a:r>
              <a:rPr lang="en-US" sz="1800" dirty="0" smtClean="0"/>
              <a:t>Course </a:t>
            </a:r>
            <a:r>
              <a:rPr lang="en-US" sz="1800" dirty="0"/>
              <a:t>assistant (pink robot</a:t>
            </a:r>
            <a:r>
              <a:rPr lang="en-US" sz="1800" dirty="0" smtClean="0"/>
              <a:t>)</a:t>
            </a:r>
            <a:endParaRPr lang="pl-PL" sz="1800" dirty="0" smtClean="0"/>
          </a:p>
          <a:p>
            <a:r>
              <a:rPr lang="en-US" sz="1800" dirty="0" smtClean="0"/>
              <a:t>Personal </a:t>
            </a:r>
            <a:r>
              <a:rPr lang="en-US" sz="1800" dirty="0"/>
              <a:t>assistant (</a:t>
            </a:r>
            <a:r>
              <a:rPr lang="en-US" sz="1800" dirty="0" err="1" smtClean="0"/>
              <a:t>Klaudek</a:t>
            </a:r>
            <a:r>
              <a:rPr lang="en-US" sz="1800" dirty="0"/>
              <a:t>) for searching CloudA system resources (blue robot)</a:t>
            </a:r>
            <a:endParaRPr lang="pl-PL" sz="1800" dirty="0"/>
          </a:p>
        </p:txBody>
      </p:sp>
      <p:pic>
        <p:nvPicPr>
          <p:cNvPr id="1030" name="Picture 6" descr="https://wsbnlu.clouda.edu.pl/assets/asystent-bujanie-DMZ59heU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616" y="4400290"/>
            <a:ext cx="837477" cy="973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sb-nlu.clouda.edu.pl/Content/Images/asystentCloudA/robocik-mowi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257" y="5639474"/>
            <a:ext cx="812886" cy="944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477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045029" y="267091"/>
            <a:ext cx="6950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Analysis of Selected AI Tools</a:t>
            </a:r>
            <a:endParaRPr lang="pl-PL" sz="2800" dirty="0"/>
          </a:p>
        </p:txBody>
      </p:sp>
      <p:graphicFrame>
        <p:nvGraphicFramePr>
          <p:cNvPr id="4" name="Wykres 3"/>
          <p:cNvGraphicFramePr/>
          <p:nvPr>
            <p:extLst>
              <p:ext uri="{D42A27DB-BD31-4B8C-83A1-F6EECF244321}">
                <p14:modId xmlns:p14="http://schemas.microsoft.com/office/powerpoint/2010/main" val="4137570080"/>
              </p:ext>
            </p:extLst>
          </p:nvPr>
        </p:nvGraphicFramePr>
        <p:xfrm>
          <a:off x="806450" y="2159000"/>
          <a:ext cx="7664450" cy="4044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pole tekstowe 4"/>
          <p:cNvSpPr txBox="1"/>
          <p:nvPr/>
        </p:nvSpPr>
        <p:spPr>
          <a:xfrm>
            <a:off x="1397907" y="777082"/>
            <a:ext cx="659765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/>
              <a:t>Using this AI tool improves my work efficiency. Please rate this statement for each of the following tools on a scale of 0 to 5</a:t>
            </a:r>
            <a:r>
              <a:rPr lang="en-US" dirty="0" smtClean="0"/>
              <a:t>.</a:t>
            </a:r>
            <a:endParaRPr lang="pl-PL" dirty="0" smtClean="0"/>
          </a:p>
          <a:p>
            <a:pPr>
              <a:spcBef>
                <a:spcPts val="600"/>
              </a:spcBef>
            </a:pPr>
            <a:r>
              <a:rPr lang="en-US" dirty="0" smtClean="0"/>
              <a:t>1 </a:t>
            </a:r>
            <a:r>
              <a:rPr lang="en-US" dirty="0"/>
              <a:t>- Strongly </a:t>
            </a:r>
            <a:r>
              <a:rPr lang="en-US" dirty="0" smtClean="0"/>
              <a:t>disagree</a:t>
            </a:r>
            <a:endParaRPr lang="pl-PL" dirty="0" smtClean="0"/>
          </a:p>
          <a:p>
            <a:pPr>
              <a:spcBef>
                <a:spcPts val="600"/>
              </a:spcBef>
            </a:pPr>
            <a:r>
              <a:rPr lang="en-US" dirty="0" smtClean="0"/>
              <a:t>5 </a:t>
            </a:r>
            <a:r>
              <a:rPr lang="en-US" dirty="0"/>
              <a:t>- Strongly agree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796491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Symbol zastępczy zawartości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6887737"/>
              </p:ext>
            </p:extLst>
          </p:nvPr>
        </p:nvGraphicFramePr>
        <p:xfrm>
          <a:off x="635000" y="12033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3915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Wykres 1"/>
          <p:cNvGraphicFramePr/>
          <p:nvPr>
            <p:extLst>
              <p:ext uri="{D42A27DB-BD31-4B8C-83A1-F6EECF244321}">
                <p14:modId xmlns:p14="http://schemas.microsoft.com/office/powerpoint/2010/main" val="4216445129"/>
              </p:ext>
            </p:extLst>
          </p:nvPr>
        </p:nvGraphicFramePr>
        <p:xfrm>
          <a:off x="984250" y="1130300"/>
          <a:ext cx="7359650" cy="513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51811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500112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US" b="1" dirty="0"/>
              <a:t>Key </a:t>
            </a:r>
            <a:r>
              <a:rPr lang="en-US" b="1" dirty="0" smtClean="0"/>
              <a:t>Findings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High </a:t>
            </a:r>
            <a:r>
              <a:rPr lang="en-US" dirty="0"/>
              <a:t>acceptance of AI. </a:t>
            </a:r>
            <a:endParaRPr lang="pl-PL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Low </a:t>
            </a:r>
            <a:r>
              <a:rPr lang="en-US" dirty="0"/>
              <a:t>utilization of certain features. </a:t>
            </a:r>
            <a:endParaRPr lang="pl-PL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Need </a:t>
            </a:r>
            <a:r>
              <a:rPr lang="en-US" dirty="0"/>
              <a:t>for standardization in AI usage. </a:t>
            </a:r>
            <a:endParaRPr lang="pl-PL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Importance </a:t>
            </a:r>
            <a:r>
              <a:rPr lang="en-US" dirty="0"/>
              <a:t>of staff digital literacy.</a:t>
            </a:r>
            <a:endParaRPr lang="pl-PL" dirty="0" smtClean="0"/>
          </a:p>
          <a:p>
            <a:pPr marL="0" indent="0">
              <a:lnSpc>
                <a:spcPct val="110000"/>
              </a:lnSpc>
              <a:buNone/>
            </a:pPr>
            <a:r>
              <a:rPr lang="en-US" b="1" dirty="0"/>
              <a:t>Directions for further </a:t>
            </a:r>
            <a:r>
              <a:rPr lang="en-US" b="1" dirty="0" smtClean="0"/>
              <a:t>research</a:t>
            </a:r>
            <a:endParaRPr lang="pl-PL" b="1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inter-university studies, </a:t>
            </a:r>
            <a:endParaRPr lang="pl-PL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analysis of the impact of AI on student learning outcomes, </a:t>
            </a:r>
            <a:endParaRPr lang="pl-PL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measurement of time savings, </a:t>
            </a:r>
            <a:endParaRPr lang="pl-PL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analysis of the impact of AI on the quality of assessment, </a:t>
            </a:r>
            <a:endParaRPr lang="pl-PL" dirty="0" smtClean="0"/>
          </a:p>
          <a:p>
            <a:pPr>
              <a:lnSpc>
                <a:spcPct val="110000"/>
              </a:lnSpc>
            </a:pPr>
            <a:r>
              <a:rPr lang="en-US" dirty="0" smtClean="0"/>
              <a:t>longitudinal studies.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309893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688051"/>
          </a:xfrm>
        </p:spPr>
        <p:txBody>
          <a:bodyPr/>
          <a:lstStyle/>
          <a:p>
            <a:pPr algn="ctr"/>
            <a:r>
              <a:rPr lang="en-US" dirty="0"/>
              <a:t>Thank you for your attention </a:t>
            </a:r>
            <a:r>
              <a:rPr lang="pl-PL" dirty="0" smtClean="0">
                <a:sym typeface="Wingdings" pitchFamily="2" charset="2"/>
              </a:rPr>
              <a:t>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8358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CloudA </a:t>
            </a:r>
            <a:r>
              <a:rPr lang="pl-PL" dirty="0" smtClean="0"/>
              <a:t>-</a:t>
            </a:r>
            <a:r>
              <a:rPr lang="en-US" dirty="0" smtClean="0"/>
              <a:t> </a:t>
            </a:r>
            <a:r>
              <a:rPr lang="en-US" dirty="0"/>
              <a:t>a university management ecosystem</a:t>
            </a:r>
            <a:endParaRPr lang="pl-PL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5016" y="1787982"/>
            <a:ext cx="4849283" cy="2548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127" y="4445383"/>
            <a:ext cx="4435150" cy="2317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pole tekstowe 6"/>
          <p:cNvSpPr txBox="1"/>
          <p:nvPr/>
        </p:nvSpPr>
        <p:spPr>
          <a:xfrm>
            <a:off x="457200" y="1842840"/>
            <a:ext cx="3555242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300"/>
              </a:spcBef>
            </a:pPr>
            <a:r>
              <a:rPr lang="en-GB" sz="1500" dirty="0" smtClean="0"/>
              <a:t>The Cloud Academy system includes:</a:t>
            </a:r>
          </a:p>
          <a:p>
            <a:pPr marL="171450" indent="-171450">
              <a:spcBef>
                <a:spcPts val="300"/>
              </a:spcBef>
              <a:buFont typeface="Arial" pitchFamily="34" charset="0"/>
              <a:buChar char="•"/>
            </a:pPr>
            <a:r>
              <a:rPr lang="en-GB" sz="1500" dirty="0" smtClean="0"/>
              <a:t>E-learning and real-time online classes</a:t>
            </a:r>
          </a:p>
          <a:p>
            <a:pPr marL="171450" indent="-171450">
              <a:spcBef>
                <a:spcPts val="300"/>
              </a:spcBef>
              <a:buFont typeface="Arial" pitchFamily="34" charset="0"/>
              <a:buChar char="•"/>
            </a:pPr>
            <a:r>
              <a:rPr lang="en-GB" sz="1500" dirty="0" smtClean="0"/>
              <a:t>Virtual registrar's office</a:t>
            </a:r>
          </a:p>
          <a:p>
            <a:pPr marL="171450" indent="-171450">
              <a:spcBef>
                <a:spcPts val="300"/>
              </a:spcBef>
              <a:buFont typeface="Arial" pitchFamily="34" charset="0"/>
              <a:buChar char="•"/>
            </a:pPr>
            <a:r>
              <a:rPr lang="en-GB" sz="1500" dirty="0" smtClean="0"/>
              <a:t>Electronic document workflow</a:t>
            </a:r>
          </a:p>
          <a:p>
            <a:pPr marL="171450" indent="-171450">
              <a:spcBef>
                <a:spcPts val="300"/>
              </a:spcBef>
              <a:buFont typeface="Arial" pitchFamily="34" charset="0"/>
              <a:buChar char="•"/>
            </a:pPr>
            <a:r>
              <a:rPr lang="en-GB" sz="1500" dirty="0" smtClean="0"/>
              <a:t>Payments</a:t>
            </a:r>
          </a:p>
          <a:p>
            <a:pPr marL="171450" indent="-171450">
              <a:spcBef>
                <a:spcPts val="300"/>
              </a:spcBef>
              <a:buFont typeface="Arial" pitchFamily="34" charset="0"/>
              <a:buChar char="•"/>
            </a:pPr>
            <a:r>
              <a:rPr lang="en-GB" sz="1500" dirty="0" smtClean="0"/>
              <a:t>Communication</a:t>
            </a:r>
          </a:p>
          <a:p>
            <a:pPr marL="171450" indent="-171450">
              <a:spcBef>
                <a:spcPts val="300"/>
              </a:spcBef>
              <a:buFont typeface="Arial" pitchFamily="34" charset="0"/>
              <a:buChar char="•"/>
            </a:pPr>
            <a:r>
              <a:rPr lang="en-GB" sz="1500" dirty="0" smtClean="0"/>
              <a:t>Multi-platform support</a:t>
            </a:r>
          </a:p>
          <a:p>
            <a:pPr marL="171450" indent="-171450">
              <a:spcBef>
                <a:spcPts val="300"/>
              </a:spcBef>
              <a:buFont typeface="Arial" pitchFamily="34" charset="0"/>
              <a:buChar char="•"/>
            </a:pPr>
            <a:r>
              <a:rPr lang="en-GB" sz="1500" dirty="0" smtClean="0"/>
              <a:t>Remote administration</a:t>
            </a:r>
            <a:endParaRPr lang="en-GB" sz="1500" dirty="0"/>
          </a:p>
        </p:txBody>
      </p:sp>
    </p:spTree>
    <p:extLst>
      <p:ext uri="{BB962C8B-B14F-4D97-AF65-F5344CB8AC3E}">
        <p14:creationId xmlns:p14="http://schemas.microsoft.com/office/powerpoint/2010/main" val="27733098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AI in Higher Education and the Digital Economy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Digital transformation leads </a:t>
            </a:r>
            <a:r>
              <a:rPr lang="pl-PL" dirty="0" smtClean="0"/>
              <a:t>to</a:t>
            </a:r>
            <a:r>
              <a:rPr lang="pl-PL" dirty="0" smtClean="0"/>
              <a:t>:</a:t>
            </a:r>
          </a:p>
          <a:p>
            <a:r>
              <a:rPr lang="en-US" dirty="0"/>
              <a:t>the growing volume of educational data,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need for personalized instruction, </a:t>
            </a:r>
            <a:endParaRPr lang="pl-PL" dirty="0" smtClean="0"/>
          </a:p>
          <a:p>
            <a:r>
              <a:rPr lang="en-US" dirty="0" smtClean="0"/>
              <a:t>the </a:t>
            </a:r>
            <a:r>
              <a:rPr lang="en-US" dirty="0"/>
              <a:t>need to automate administrative processes</a:t>
            </a:r>
            <a:r>
              <a:rPr lang="en-US" dirty="0" smtClean="0"/>
              <a:t>,</a:t>
            </a:r>
            <a:endParaRPr lang="pl-PL" dirty="0" smtClean="0"/>
          </a:p>
          <a:p>
            <a:r>
              <a:rPr lang="en-US" dirty="0" smtClean="0"/>
              <a:t> </a:t>
            </a:r>
            <a:r>
              <a:rPr lang="en-US" dirty="0"/>
              <a:t>the increasing importance of digital literacy.</a:t>
            </a:r>
            <a:endParaRPr lang="pl-PL" dirty="0" smtClean="0"/>
          </a:p>
          <a:p>
            <a:pPr marL="0" indent="0">
              <a:buNone/>
            </a:pPr>
            <a:r>
              <a:rPr lang="en-US" dirty="0"/>
              <a:t>AI is becoming an integral part of the digital economy's infrastructure, supporting the productivity of knowledge workers.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8217000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Purpose of the study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0000"/>
              </a:lnSpc>
              <a:spcBef>
                <a:spcPts val="1200"/>
              </a:spcBef>
              <a:buNone/>
            </a:pPr>
            <a:r>
              <a:rPr lang="en-US" dirty="0"/>
              <a:t>An assessment of the impact of AI tools available in the CloudA system on the efficiency and comfort of academic teachers’ work</a:t>
            </a:r>
            <a:r>
              <a:rPr lang="en-US" dirty="0" smtClean="0"/>
              <a:t>.</a:t>
            </a:r>
            <a:endParaRPr lang="pl-PL" dirty="0" smtClean="0"/>
          </a:p>
          <a:p>
            <a:pPr marL="0" indent="0">
              <a:buNone/>
            </a:pPr>
            <a:endParaRPr lang="pl-PL" dirty="0" smtClean="0"/>
          </a:p>
          <a:p>
            <a:r>
              <a:rPr lang="pl-PL" dirty="0" smtClean="0"/>
              <a:t>i</a:t>
            </a:r>
            <a:r>
              <a:rPr lang="en-US" dirty="0" err="1" smtClean="0"/>
              <a:t>dentification</a:t>
            </a:r>
            <a:r>
              <a:rPr lang="en-US" dirty="0" smtClean="0"/>
              <a:t> </a:t>
            </a:r>
            <a:r>
              <a:rPr lang="en-US" dirty="0"/>
              <a:t>of the most frequently used features, </a:t>
            </a:r>
            <a:endParaRPr lang="pl-PL" dirty="0" smtClean="0"/>
          </a:p>
          <a:p>
            <a:r>
              <a:rPr lang="en-US" dirty="0" smtClean="0"/>
              <a:t>assessment </a:t>
            </a:r>
            <a:r>
              <a:rPr lang="en-US" dirty="0"/>
              <a:t>of the usability of individual tools, </a:t>
            </a:r>
            <a:endParaRPr lang="pl-PL" dirty="0" smtClean="0"/>
          </a:p>
          <a:p>
            <a:r>
              <a:rPr lang="en-US" dirty="0" smtClean="0"/>
              <a:t>identification </a:t>
            </a:r>
            <a:r>
              <a:rPr lang="en-US" dirty="0"/>
              <a:t>of users’ development needs, </a:t>
            </a:r>
            <a:endParaRPr lang="pl-PL" dirty="0" smtClean="0"/>
          </a:p>
          <a:p>
            <a:r>
              <a:rPr lang="en-US" dirty="0" smtClean="0"/>
              <a:t>assessment </a:t>
            </a:r>
            <a:r>
              <a:rPr lang="en-US" dirty="0"/>
              <a:t>of the importance of AI training.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5400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Methodology</a:t>
            </a:r>
            <a:endParaRPr lang="en-GB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 smtClean="0"/>
              <a:t>Study type::</a:t>
            </a:r>
          </a:p>
          <a:p>
            <a:r>
              <a:rPr lang="en-GB" dirty="0" smtClean="0"/>
              <a:t>CAWI survey</a:t>
            </a:r>
          </a:p>
          <a:p>
            <a:pPr marL="0" indent="0">
              <a:buNone/>
            </a:pPr>
            <a:r>
              <a:rPr lang="en-GB" dirty="0" smtClean="0"/>
              <a:t>Sample:</a:t>
            </a:r>
          </a:p>
          <a:p>
            <a:r>
              <a:rPr lang="en-GB" dirty="0" smtClean="0"/>
              <a:t>N = 27 </a:t>
            </a:r>
          </a:p>
          <a:p>
            <a:pPr marL="0" indent="0">
              <a:buNone/>
            </a:pPr>
            <a:r>
              <a:rPr lang="en-GB" dirty="0" smtClean="0"/>
              <a:t>Timeframe:</a:t>
            </a:r>
          </a:p>
          <a:p>
            <a:r>
              <a:rPr lang="en-GB" dirty="0" smtClean="0"/>
              <a:t>March - May 2026 </a:t>
            </a:r>
          </a:p>
          <a:p>
            <a:pPr marL="0" indent="0">
              <a:buNone/>
            </a:pPr>
            <a:r>
              <a:rPr lang="en-GB" dirty="0" smtClean="0"/>
              <a:t>Respondents:</a:t>
            </a:r>
          </a:p>
          <a:p>
            <a:r>
              <a:rPr lang="en-GB" dirty="0" smtClean="0"/>
              <a:t>WSB-NLU faculty members</a:t>
            </a:r>
          </a:p>
          <a:p>
            <a:pPr marL="0" indent="0">
              <a:buNone/>
            </a:pPr>
            <a:r>
              <a:rPr lang="en-GB" dirty="0" smtClean="0"/>
              <a:t>Analysis:</a:t>
            </a:r>
          </a:p>
          <a:p>
            <a:r>
              <a:rPr lang="en-GB" dirty="0" smtClean="0"/>
              <a:t>Descriptive statistics, </a:t>
            </a:r>
          </a:p>
          <a:p>
            <a:r>
              <a:rPr lang="en-GB" dirty="0" smtClean="0"/>
              <a:t>Qualitative analysis of open-ended responses.</a:t>
            </a:r>
          </a:p>
          <a:p>
            <a:pPr marL="0" indent="0">
              <a:buNone/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3390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Sample characteristics</a:t>
            </a:r>
            <a:endParaRPr lang="en-GB" dirty="0"/>
          </a:p>
        </p:txBody>
      </p:sp>
      <p:graphicFrame>
        <p:nvGraphicFramePr>
          <p:cNvPr id="4" name="Symbol zastępczy zawartości 3" title="Płeć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8600909"/>
              </p:ext>
            </p:extLst>
          </p:nvPr>
        </p:nvGraphicFramePr>
        <p:xfrm>
          <a:off x="893146" y="1512009"/>
          <a:ext cx="3981135" cy="2708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Wykres 2"/>
          <p:cNvGraphicFramePr/>
          <p:nvPr>
            <p:extLst>
              <p:ext uri="{D42A27DB-BD31-4B8C-83A1-F6EECF244321}">
                <p14:modId xmlns:p14="http://schemas.microsoft.com/office/powerpoint/2010/main" val="1082899659"/>
              </p:ext>
            </p:extLst>
          </p:nvPr>
        </p:nvGraphicFramePr>
        <p:xfrm>
          <a:off x="4445000" y="3416300"/>
          <a:ext cx="4032250" cy="259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1569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Symbol zastępczy zawartości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29394001"/>
              </p:ext>
            </p:extLst>
          </p:nvPr>
        </p:nvGraphicFramePr>
        <p:xfrm>
          <a:off x="692150" y="1101725"/>
          <a:ext cx="78867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5320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Symbol zastępczy zawartości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3846418"/>
              </p:ext>
            </p:extLst>
          </p:nvPr>
        </p:nvGraphicFramePr>
        <p:xfrm>
          <a:off x="481012" y="1092200"/>
          <a:ext cx="8167687" cy="50609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651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19174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Use of AI by professional/academic title</a:t>
            </a:r>
            <a:endParaRPr lang="pl-PL" sz="2800" dirty="0"/>
          </a:p>
        </p:txBody>
      </p:sp>
      <p:graphicFrame>
        <p:nvGraphicFramePr>
          <p:cNvPr id="4" name="Symbol zastępczy zawartości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3553042"/>
              </p:ext>
            </p:extLst>
          </p:nvPr>
        </p:nvGraphicFramePr>
        <p:xfrm>
          <a:off x="561833" y="1802832"/>
          <a:ext cx="7886700" cy="296706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89400"/>
                <a:gridCol w="793750"/>
                <a:gridCol w="1028700"/>
                <a:gridCol w="615950"/>
                <a:gridCol w="687696"/>
                <a:gridCol w="671204"/>
              </a:tblGrid>
              <a:tr h="434105">
                <a:tc>
                  <a:txBody>
                    <a:bodyPr/>
                    <a:lstStyle/>
                    <a:p>
                      <a:pPr algn="ctr" fontAlgn="b"/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u="none" strike="noStrike" noProof="0" smtClean="0">
                          <a:effectLst/>
                        </a:rPr>
                        <a:t>Doctor </a:t>
                      </a:r>
                      <a:endParaRPr lang="en-GB" sz="1200" b="0" i="0" u="none" strike="noStrike" noProof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u="none" strike="noStrike" noProof="0" smtClean="0">
                          <a:effectLst/>
                        </a:rPr>
                        <a:t>Associate Professor</a:t>
                      </a:r>
                      <a:endParaRPr lang="en-GB" sz="1200" b="0" i="0" u="none" strike="noStrike" noProof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u="none" strike="noStrike" noProof="0" smtClean="0">
                          <a:effectLst/>
                        </a:rPr>
                        <a:t>Master's Degree</a:t>
                      </a:r>
                      <a:endParaRPr lang="en-GB" sz="1200" b="0" i="0" u="none" strike="noStrike" noProof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u="none" strike="noStrike" noProof="0" smtClean="0">
                          <a:effectLst/>
                        </a:rPr>
                        <a:t>Professor</a:t>
                      </a:r>
                      <a:endParaRPr lang="en-GB" sz="1200" b="0" i="0" u="none" strike="noStrike" noProof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u="none" strike="noStrike" noProof="0" dirty="0" smtClean="0">
                          <a:effectLst/>
                        </a:rPr>
                        <a:t>Total</a:t>
                      </a:r>
                      <a:endParaRPr lang="en-GB" sz="1200" b="0" i="0" u="none" strike="noStrike" noProof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</a:tr>
              <a:tr h="4161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No, I don't use it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 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3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5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</a:tr>
              <a:tr h="434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No, I don't have any information about the AI mechanisms used in the CloudA system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1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 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</a:tr>
              <a:tr h="43410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No, I don't know how to use the AI mechanisms in the CloudA system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 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</a:tr>
              <a:tr h="4161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Yes, I use it often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 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 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</a:tr>
              <a:tr h="41618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dirty="0" smtClean="0">
                          <a:effectLst/>
                        </a:rPr>
                        <a:t>Yes, I use it occasionally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7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2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8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 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17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</a:tr>
              <a:tr h="416187"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 smtClean="0">
                          <a:effectLst/>
                        </a:rPr>
                        <a:t>Total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9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3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14</a:t>
                      </a:r>
                      <a:endParaRPr lang="pl-PL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1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 dirty="0">
                          <a:effectLst/>
                        </a:rPr>
                        <a:t>27</a:t>
                      </a:r>
                      <a:endParaRPr lang="pl-PL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742" marR="7742" marT="7742" marB="0" anchor="ctr"/>
                </a:tc>
              </a:tr>
            </a:tbl>
          </a:graphicData>
        </a:graphic>
      </p:graphicFrame>
      <p:sp>
        <p:nvSpPr>
          <p:cNvPr id="5" name="pole tekstowe 4"/>
          <p:cNvSpPr txBox="1"/>
          <p:nvPr/>
        </p:nvSpPr>
        <p:spPr>
          <a:xfrm>
            <a:off x="536433" y="4913858"/>
            <a:ext cx="7937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dirty="0"/>
              <a:t>The highest adoption of AI is seen among doctors. The group with master’s degrees shows the greatest </a:t>
            </a:r>
            <a:r>
              <a:rPr lang="en-US" dirty="0" smtClean="0"/>
              <a:t>variation</a:t>
            </a:r>
            <a:r>
              <a:rPr lang="pl-PL" dirty="0" smtClean="0"/>
              <a:t> - </a:t>
            </a:r>
            <a:r>
              <a:rPr lang="en-US" dirty="0" smtClean="0"/>
              <a:t>alongside </a:t>
            </a:r>
            <a:r>
              <a:rPr lang="en-US" dirty="0"/>
              <a:t>active users, it also includes the largest number of people who say they do not use AI or are unaware of its available features. 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61070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zentacja-nowa-wsb">
  <a:themeElements>
    <a:clrScheme name="WSB">
      <a:dk1>
        <a:srgbClr val="163D6C"/>
      </a:dk1>
      <a:lt1>
        <a:srgbClr val="E20086"/>
      </a:lt1>
      <a:dk2>
        <a:srgbClr val="00A0DC"/>
      </a:dk2>
      <a:lt2>
        <a:srgbClr val="FFFFFF"/>
      </a:lt2>
      <a:accent1>
        <a:srgbClr val="163D6C"/>
      </a:accent1>
      <a:accent2>
        <a:srgbClr val="E20086"/>
      </a:accent2>
      <a:accent3>
        <a:srgbClr val="00A0DC"/>
      </a:accent3>
      <a:accent4>
        <a:srgbClr val="D8D8D8"/>
      </a:accent4>
      <a:accent5>
        <a:srgbClr val="FFFFFF"/>
      </a:accent5>
      <a:accent6>
        <a:srgbClr val="FFFFFF"/>
      </a:accent6>
      <a:hlink>
        <a:srgbClr val="E20086"/>
      </a:hlink>
      <a:folHlink>
        <a:srgbClr val="E20086"/>
      </a:folHlink>
    </a:clrScheme>
    <a:fontScheme name="WSB">
      <a:majorFont>
        <a:latin typeface="Roboto Black"/>
        <a:ea typeface=""/>
        <a:cs typeface=""/>
      </a:majorFont>
      <a:minorFont>
        <a:latin typeface="Roboto"/>
        <a:ea typeface=""/>
        <a:cs typeface=""/>
      </a:minorFont>
    </a:fontScheme>
    <a:fmtScheme name="Motyw pakietu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rezentacja-nowa-wsb" id="{E003462C-C91F-4067-8500-F93E8BB50BFE}" vid="{6EE9FF37-7698-481E-8646-79929E3888F9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FD061D0A892747A3D58E003CBB27CD" ma:contentTypeVersion="16" ma:contentTypeDescription="Create a new document." ma:contentTypeScope="" ma:versionID="d6a7719b538984e649bbf8c2054f3633">
  <xsd:schema xmlns:xsd="http://www.w3.org/2001/XMLSchema" xmlns:xs="http://www.w3.org/2001/XMLSchema" xmlns:p="http://schemas.microsoft.com/office/2006/metadata/properties" xmlns:ns3="df5b2162-cd80-45c9-9d50-013738920d0f" xmlns:ns4="e6bd1292-ce59-4aee-b3c3-471fbf44ca66" targetNamespace="http://schemas.microsoft.com/office/2006/metadata/properties" ma:root="true" ma:fieldsID="1fc63f0b77e349b21d254afe210ed5a0" ns3:_="" ns4:_="">
    <xsd:import namespace="df5b2162-cd80-45c9-9d50-013738920d0f"/>
    <xsd:import namespace="e6bd1292-ce59-4aee-b3c3-471fbf44ca66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LengthInSeconds" minOccurs="0"/>
                <xsd:element ref="ns3:MediaServiceLocation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5b2162-cd80-45c9-9d50-013738920d0f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d1292-ce59-4aee-b3c3-471fbf44ca66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3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f5b2162-cd80-45c9-9d50-013738920d0f" xsi:nil="true"/>
  </documentManagement>
</p:properties>
</file>

<file path=customXml/itemProps1.xml><?xml version="1.0" encoding="utf-8"?>
<ds:datastoreItem xmlns:ds="http://schemas.openxmlformats.org/officeDocument/2006/customXml" ds:itemID="{03EC2789-9C3D-4F01-AF0E-459ED0084E4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5b2162-cd80-45c9-9d50-013738920d0f"/>
    <ds:schemaRef ds:uri="e6bd1292-ce59-4aee-b3c3-471fbf44ca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103F701-0679-4B6E-A6D8-C796B85C4A4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AF60C2-2AF3-4528-AEB4-B84421A757B2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df5b2162-cd80-45c9-9d50-013738920d0f"/>
    <ds:schemaRef ds:uri="http://purl.org/dc/elements/1.1/"/>
    <ds:schemaRef ds:uri="http://schemas.microsoft.com/office/2006/metadata/properties"/>
    <ds:schemaRef ds:uri="e6bd1292-ce59-4aee-b3c3-471fbf44ca6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Motyw_PowerPoint_WSB-NLU (1)</Template>
  <TotalTime>318</TotalTime>
  <Words>642</Words>
  <Application>Microsoft Office PowerPoint</Application>
  <PresentationFormat>Pokaz na ekranie (4:3)</PresentationFormat>
  <Paragraphs>130</Paragraphs>
  <Slides>16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17" baseType="lpstr">
      <vt:lpstr>Prezentacja-nowa-wsb</vt:lpstr>
      <vt:lpstr>AI-Based Support for Academic Teachers in the Cloud Academy System: A Study of WSB-NLU Staff</vt:lpstr>
      <vt:lpstr>CloudA - a university management ecosystem</vt:lpstr>
      <vt:lpstr>AI in Higher Education and the Digital Economy</vt:lpstr>
      <vt:lpstr>Purpose of the study</vt:lpstr>
      <vt:lpstr>Methodology</vt:lpstr>
      <vt:lpstr>Sample characteristics</vt:lpstr>
      <vt:lpstr>Prezentacja programu PowerPoint</vt:lpstr>
      <vt:lpstr>Prezentacja programu PowerPoint</vt:lpstr>
      <vt:lpstr>Use of AI by professional/academic title</vt:lpstr>
      <vt:lpstr>Comparison with the 2023 study</vt:lpstr>
      <vt:lpstr>Prezentacja programu PowerPoint</vt:lpstr>
      <vt:lpstr>Prezentacja programu PowerPoint</vt:lpstr>
      <vt:lpstr>Prezentacja programu PowerPoint</vt:lpstr>
      <vt:lpstr>Prezentacja programu PowerPoint</vt:lpstr>
      <vt:lpstr>Conclusions</vt:lpstr>
      <vt:lpstr>Thank you for your attention 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Jerzy Choroszczak</dc:creator>
  <cp:lastModifiedBy>Dwozniak</cp:lastModifiedBy>
  <cp:revision>23</cp:revision>
  <dcterms:created xsi:type="dcterms:W3CDTF">2024-06-04T06:44:43Z</dcterms:created>
  <dcterms:modified xsi:type="dcterms:W3CDTF">2026-06-11T03:40:42Z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0x01010050FD061D0A892747A3D58E003CBB27CD</vt:lpwstr>
  </property>
</Properties>
</file>